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handoutMasterIdLst>
    <p:handoutMasterId r:id="rId9"/>
  </p:handoutMasterIdLst>
  <p:sldIdLst>
    <p:sldId id="259" r:id="rId3"/>
    <p:sldId id="258" r:id="rId4"/>
    <p:sldId id="256" r:id="rId5"/>
    <p:sldId id="260"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41FB62-4E55-12C7-7DC2-9D76C3972E8D}" name="Elizabeth Porter" initials="EP" userId="S-1-5-21-2223180534-2979997091-143915054-4638" providerId="AD"/>
  <p188:author id="{D1E93CAA-E0A8-143B-F0B0-7E540E84B3F5}" name="Micaela Brewington" initials="MB" userId="S::mBrewington@irtinc.us::c04406a8-0619-4334-b3a0-0678de330dba" providerId="AD"/>
  <p188:author id="{6567F0B2-357E-7C88-0DE7-6E9B787092EF}" name="Reina Evans" initials="RE" userId="S-1-5-21-2223180534-2979997091-143915054-460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6262"/>
    <a:srgbClr val="9707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975" autoAdjust="0"/>
  </p:normalViewPr>
  <p:slideViewPr>
    <p:cSldViewPr snapToGrid="0">
      <p:cViewPr varScale="1">
        <p:scale>
          <a:sx n="81" d="100"/>
          <a:sy n="81" d="100"/>
        </p:scale>
        <p:origin x="1050"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7EEB2FB-10BD-3AA0-9AD4-F7AD369896F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90E81FB-AFA6-71A8-17F7-5306F8A093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DED061-6084-4573-AAA0-5F9906894BAE}" type="datetimeFigureOut">
              <a:rPr lang="en-US" smtClean="0"/>
              <a:t>10/16/2023</a:t>
            </a:fld>
            <a:endParaRPr lang="en-US"/>
          </a:p>
        </p:txBody>
      </p:sp>
      <p:sp>
        <p:nvSpPr>
          <p:cNvPr id="4" name="Footer Placeholder 3">
            <a:extLst>
              <a:ext uri="{FF2B5EF4-FFF2-40B4-BE49-F238E27FC236}">
                <a16:creationId xmlns:a16="http://schemas.microsoft.com/office/drawing/2014/main" id="{63033C84-7BA7-8C86-EC89-D8CC4E70FE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89558BF-8A7D-CE80-71C1-2A743B77972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9D97B2-BAA0-4194-A576-9849827CFADD}" type="slidenum">
              <a:rPr lang="en-US" smtClean="0"/>
              <a:t>‹#›</a:t>
            </a:fld>
            <a:endParaRPr lang="en-US"/>
          </a:p>
        </p:txBody>
      </p:sp>
    </p:spTree>
    <p:extLst>
      <p:ext uri="{BB962C8B-B14F-4D97-AF65-F5344CB8AC3E}">
        <p14:creationId xmlns:p14="http://schemas.microsoft.com/office/powerpoint/2010/main" val="1247651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B630A2-1A06-4BA9-8D64-6951C147518D}"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EA4BD-0C09-41D4-AEB6-643C1282B95F}" type="slidenum">
              <a:rPr lang="en-US" smtClean="0"/>
              <a:t>‹#›</a:t>
            </a:fld>
            <a:endParaRPr lang="en-US"/>
          </a:p>
        </p:txBody>
      </p:sp>
    </p:spTree>
    <p:extLst>
      <p:ext uri="{BB962C8B-B14F-4D97-AF65-F5344CB8AC3E}">
        <p14:creationId xmlns:p14="http://schemas.microsoft.com/office/powerpoint/2010/main" val="1867149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guides.library.duq.edu/clickablepyramid/hom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youth.gov/evidence-innovatio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CAEA4BD-0C09-41D4-AEB6-643C1282B95F}" type="slidenum">
              <a:rPr lang="en-US" smtClean="0"/>
              <a:t>1</a:t>
            </a:fld>
            <a:endParaRPr lang="en-US"/>
          </a:p>
        </p:txBody>
      </p:sp>
    </p:spTree>
    <p:extLst>
      <p:ext uri="{BB962C8B-B14F-4D97-AF65-F5344CB8AC3E}">
        <p14:creationId xmlns:p14="http://schemas.microsoft.com/office/powerpoint/2010/main" val="2264068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1401939"/>
          </a:xfrm>
        </p:spPr>
        <p:txBody>
          <a:bodyPr/>
          <a:lstStyle/>
          <a:p>
            <a:r>
              <a:rPr lang="en-US" sz="1400" dirty="0">
                <a:latin typeface="Arial" panose="020B0604020202020204" pitchFamily="34" charset="0"/>
                <a:cs typeface="Arial" panose="020B0604020202020204" pitchFamily="34" charset="0"/>
              </a:rPr>
              <a:t>innovation Research &amp; Training (</a:t>
            </a:r>
            <a:r>
              <a:rPr lang="en-US" sz="1400" dirty="0" err="1">
                <a:latin typeface="Arial" panose="020B0604020202020204" pitchFamily="34" charset="0"/>
                <a:cs typeface="Arial" panose="020B0604020202020204" pitchFamily="34" charset="0"/>
              </a:rPr>
              <a:t>iRT</a:t>
            </a:r>
            <a:r>
              <a:rPr lang="en-US" sz="1400" dirty="0">
                <a:latin typeface="Arial" panose="020B0604020202020204" pitchFamily="34" charset="0"/>
                <a:cs typeface="Arial" panose="020B0604020202020204" pitchFamily="34" charset="0"/>
              </a:rPr>
              <a:t>) is a behavioral sciences research company that employs a diverse term of research scientists, web applications developers, and other specialists. </a:t>
            </a:r>
            <a:r>
              <a:rPr lang="en-US" sz="1400" dirty="0" err="1">
                <a:latin typeface="Arial" panose="020B0604020202020204" pitchFamily="34" charset="0"/>
                <a:cs typeface="Arial" panose="020B0604020202020204" pitchFamily="34" charset="0"/>
              </a:rPr>
              <a:t>iRT</a:t>
            </a:r>
            <a:r>
              <a:rPr lang="en-US" sz="1400" dirty="0">
                <a:latin typeface="Arial" panose="020B0604020202020204" pitchFamily="34" charset="0"/>
                <a:cs typeface="Arial" panose="020B0604020202020204" pitchFamily="34" charset="0"/>
              </a:rPr>
              <a:t> focuses on developing and disseminating evidence-based programs. More information about the company can be found at https://irtinc.us/. </a:t>
            </a:r>
          </a:p>
        </p:txBody>
      </p:sp>
      <p:sp>
        <p:nvSpPr>
          <p:cNvPr id="4" name="Slide Number Placeholder 3"/>
          <p:cNvSpPr>
            <a:spLocks noGrp="1"/>
          </p:cNvSpPr>
          <p:nvPr>
            <p:ph type="sldNum" sz="quarter" idx="5"/>
          </p:nvPr>
        </p:nvSpPr>
        <p:spPr/>
        <p:txBody>
          <a:bodyPr/>
          <a:lstStyle/>
          <a:p>
            <a:fld id="{4CAEA4BD-0C09-41D4-AEB6-643C1282B95F}" type="slidenum">
              <a:rPr lang="en-US" smtClean="0"/>
              <a:t>2</a:t>
            </a:fld>
            <a:endParaRPr lang="en-US"/>
          </a:p>
        </p:txBody>
      </p:sp>
    </p:spTree>
    <p:extLst>
      <p:ext uri="{BB962C8B-B14F-4D97-AF65-F5344CB8AC3E}">
        <p14:creationId xmlns:p14="http://schemas.microsoft.com/office/powerpoint/2010/main" val="1934188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3550" y="631825"/>
            <a:ext cx="5930900" cy="3336925"/>
          </a:xfrm>
        </p:spPr>
      </p:sp>
      <p:sp>
        <p:nvSpPr>
          <p:cNvPr id="4" name="Slide Number Placeholder 3"/>
          <p:cNvSpPr>
            <a:spLocks noGrp="1"/>
          </p:cNvSpPr>
          <p:nvPr>
            <p:ph type="sldNum" sz="quarter" idx="5"/>
          </p:nvPr>
        </p:nvSpPr>
        <p:spPr/>
        <p:txBody>
          <a:bodyPr/>
          <a:lstStyle/>
          <a:p>
            <a:fld id="{4CAEA4BD-0C09-41D4-AEB6-643C1282B95F}" type="slidenum">
              <a:rPr lang="en-US" smtClean="0"/>
              <a:t>3</a:t>
            </a:fld>
            <a:endParaRPr lang="en-US"/>
          </a:p>
        </p:txBody>
      </p:sp>
      <p:sp>
        <p:nvSpPr>
          <p:cNvPr id="7" name="Notes Placeholder 2">
            <a:extLst>
              <a:ext uri="{FF2B5EF4-FFF2-40B4-BE49-F238E27FC236}">
                <a16:creationId xmlns:a16="http://schemas.microsoft.com/office/drawing/2014/main" id="{DD70DA62-F266-5378-CDA3-5455967EA708}"/>
              </a:ext>
            </a:extLst>
          </p:cNvPr>
          <p:cNvSpPr>
            <a:spLocks noGrp="1"/>
          </p:cNvSpPr>
          <p:nvPr>
            <p:ph type="body" sz="quarter" idx="3"/>
          </p:nvPr>
        </p:nvSpPr>
        <p:spPr>
          <a:xfrm>
            <a:off x="685800" y="4231216"/>
            <a:ext cx="5708650" cy="4664428"/>
          </a:xfrm>
        </p:spPr>
        <p:txBody>
          <a:bodyPr/>
          <a:lstStyle/>
          <a:p>
            <a:pPr marR="0">
              <a:lnSpc>
                <a:spcPct val="107000"/>
              </a:lnSpc>
              <a:spcBef>
                <a:spcPts val="0"/>
              </a:spcBef>
              <a:spcAft>
                <a:spcPts val="800"/>
              </a:spcAft>
            </a:pPr>
            <a:r>
              <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rPr>
              <a:t>The evidence quality pyramid was adapted from the following resource: </a:t>
            </a:r>
          </a:p>
          <a:p>
            <a:pPr marR="0">
              <a:lnSpc>
                <a:spcPct val="107000"/>
              </a:lnSpc>
              <a:spcBef>
                <a:spcPts val="0"/>
              </a:spcBef>
              <a:spcAft>
                <a:spcPts val="800"/>
              </a:spcAft>
            </a:pPr>
            <a:endPar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dirty="0">
                <a:effectLst/>
                <a:latin typeface="Segoe UI" panose="020B0502040204020203" pitchFamily="34" charset="0"/>
              </a:rPr>
              <a:t>Duquesne University (2023). "Evidence-Based Medicine &amp; Practice." Duquesne University. Accessed August 8, 2023 from </a:t>
            </a:r>
            <a:r>
              <a:rPr lang="en-US" sz="1800" dirty="0">
                <a:effectLst/>
                <a:latin typeface="Segoe UI" panose="020B0502040204020203" pitchFamily="34" charset="0"/>
                <a:hlinkClick r:id="rId3"/>
              </a:rPr>
              <a:t>https://guides.library.duq.edu/clickablepyramid/home</a:t>
            </a:r>
            <a:endParaRPr lang="en-US" sz="1050" kern="100" dirty="0">
              <a:solidFill>
                <a:srgbClr val="626262"/>
              </a:solidFill>
              <a:effectLst/>
              <a:latin typeface="Arial" panose="020B0604020202020204" pitchFamily="34" charset="0"/>
              <a:cs typeface="Arial" panose="020B0604020202020204" pitchFamily="34" charset="0"/>
            </a:endParaRPr>
          </a:p>
          <a:p>
            <a:pPr marR="0">
              <a:lnSpc>
                <a:spcPct val="107000"/>
              </a:lnSpc>
              <a:spcBef>
                <a:spcPts val="0"/>
              </a:spcBef>
              <a:spcAft>
                <a:spcPts val="800"/>
              </a:spcAft>
            </a:pPr>
            <a:endPar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rPr>
              <a:t>In addition, the original creation of the evidence-based medicine pyramid is credited to the following:</a:t>
            </a:r>
          </a:p>
          <a:p>
            <a:pPr marR="0">
              <a:lnSpc>
                <a:spcPct val="107000"/>
              </a:lnSpc>
              <a:spcBef>
                <a:spcPts val="0"/>
              </a:spcBef>
              <a:spcAft>
                <a:spcPts val="800"/>
              </a:spcAft>
            </a:pPr>
            <a:endPar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dirty="0">
                <a:solidFill>
                  <a:srgbClr val="333333"/>
                </a:solidFill>
                <a:effectLst/>
                <a:latin typeface="Segoe UI" panose="020B0502040204020203" pitchFamily="34" charset="0"/>
              </a:rPr>
              <a:t>EBM Pyramid and EBM Page Generator, copyright 2006 Trustees of Dartmouth College and Yale University. All Rights Reserved. Produced by Jan Glover, David Izzo, Karen </a:t>
            </a:r>
            <a:r>
              <a:rPr lang="en-US" sz="1800" dirty="0" err="1">
                <a:solidFill>
                  <a:srgbClr val="333333"/>
                </a:solidFill>
                <a:effectLst/>
                <a:latin typeface="Segoe UI" panose="020B0502040204020203" pitchFamily="34" charset="0"/>
              </a:rPr>
              <a:t>Odato</a:t>
            </a:r>
            <a:r>
              <a:rPr lang="en-US" sz="1800" dirty="0">
                <a:solidFill>
                  <a:srgbClr val="333333"/>
                </a:solidFill>
                <a:effectLst/>
                <a:latin typeface="Segoe UI" panose="020B0502040204020203" pitchFamily="34" charset="0"/>
              </a:rPr>
              <a:t> and Lei Wang. EBM Resource Pyramid.</a:t>
            </a:r>
            <a:endPar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37591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3550" y="631825"/>
            <a:ext cx="5930900" cy="3336925"/>
          </a:xfrm>
        </p:spPr>
      </p:sp>
      <p:sp>
        <p:nvSpPr>
          <p:cNvPr id="4" name="Slide Number Placeholder 3"/>
          <p:cNvSpPr>
            <a:spLocks noGrp="1"/>
          </p:cNvSpPr>
          <p:nvPr>
            <p:ph type="sldNum" sz="quarter" idx="5"/>
          </p:nvPr>
        </p:nvSpPr>
        <p:spPr/>
        <p:txBody>
          <a:bodyPr/>
          <a:lstStyle/>
          <a:p>
            <a:fld id="{4CAEA4BD-0C09-41D4-AEB6-643C1282B95F}" type="slidenum">
              <a:rPr lang="en-US" smtClean="0"/>
              <a:t>4</a:t>
            </a:fld>
            <a:endParaRPr lang="en-US"/>
          </a:p>
        </p:txBody>
      </p:sp>
      <p:sp>
        <p:nvSpPr>
          <p:cNvPr id="7" name="Notes Placeholder 2">
            <a:extLst>
              <a:ext uri="{FF2B5EF4-FFF2-40B4-BE49-F238E27FC236}">
                <a16:creationId xmlns:a16="http://schemas.microsoft.com/office/drawing/2014/main" id="{DD70DA62-F266-5378-CDA3-5455967EA708}"/>
              </a:ext>
            </a:extLst>
          </p:cNvPr>
          <p:cNvSpPr>
            <a:spLocks noGrp="1"/>
          </p:cNvSpPr>
          <p:nvPr>
            <p:ph type="body" sz="quarter" idx="3"/>
          </p:nvPr>
        </p:nvSpPr>
        <p:spPr>
          <a:xfrm>
            <a:off x="685800" y="4231216"/>
            <a:ext cx="5708650" cy="4664428"/>
          </a:xfrm>
        </p:spPr>
        <p:txBody>
          <a:bodyPr/>
          <a:lstStyle/>
          <a:p>
            <a:pPr marR="0">
              <a:lnSpc>
                <a:spcPct val="107000"/>
              </a:lnSpc>
              <a:spcBef>
                <a:spcPts val="0"/>
              </a:spcBef>
              <a:spcAft>
                <a:spcPts val="800"/>
              </a:spcAft>
            </a:pPr>
            <a:r>
              <a:rPr lang="en-US" sz="1800" dirty="0">
                <a:effectLst/>
                <a:latin typeface="Segoe UI" panose="020B0502040204020203" pitchFamily="34" charset="0"/>
              </a:rPr>
              <a:t>Information on steps for selecting and implementing evidence-based programs was gathered from the following resource:</a:t>
            </a:r>
          </a:p>
          <a:p>
            <a:pPr marR="0">
              <a:lnSpc>
                <a:spcPct val="107000"/>
              </a:lnSpc>
              <a:spcBef>
                <a:spcPts val="0"/>
              </a:spcBef>
              <a:spcAft>
                <a:spcPts val="800"/>
              </a:spcAft>
            </a:pPr>
            <a:endParaRPr lang="en-US" sz="1800" dirty="0">
              <a:effectLst/>
              <a:latin typeface="Segoe UI" panose="020B0502040204020203" pitchFamily="34" charset="0"/>
            </a:endParaRPr>
          </a:p>
          <a:p>
            <a:pPr marR="0">
              <a:lnSpc>
                <a:spcPct val="107000"/>
              </a:lnSpc>
              <a:spcBef>
                <a:spcPts val="0"/>
              </a:spcBef>
              <a:spcAft>
                <a:spcPts val="800"/>
              </a:spcAft>
            </a:pPr>
            <a:r>
              <a:rPr lang="en-US" sz="1800" dirty="0">
                <a:effectLst/>
                <a:latin typeface="Segoe UI" panose="020B0502040204020203" pitchFamily="34" charset="0"/>
              </a:rPr>
              <a:t>Youth.gov (2023). "Using Evidence to Improve Outcomes." Youth.gov. Accessed August 8, 2023 from </a:t>
            </a:r>
            <a:r>
              <a:rPr lang="en-US" sz="1800" dirty="0">
                <a:effectLst/>
                <a:latin typeface="Segoe UI" panose="020B0502040204020203" pitchFamily="34" charset="0"/>
                <a:hlinkClick r:id="rId3"/>
              </a:rPr>
              <a:t>https://youth.gov/evidence-innovation</a:t>
            </a:r>
            <a:endParaRPr lang="en-US" sz="1050" kern="100" dirty="0">
              <a:solidFill>
                <a:srgbClr val="626262"/>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1461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3550" y="631825"/>
            <a:ext cx="5930900" cy="3336925"/>
          </a:xfrm>
        </p:spPr>
      </p:sp>
      <p:sp>
        <p:nvSpPr>
          <p:cNvPr id="3" name="Notes Placeholder 2"/>
          <p:cNvSpPr>
            <a:spLocks noGrp="1"/>
          </p:cNvSpPr>
          <p:nvPr>
            <p:ph type="body" idx="1"/>
          </p:nvPr>
        </p:nvSpPr>
        <p:spPr>
          <a:xfrm>
            <a:off x="685800" y="4184650"/>
            <a:ext cx="5486400" cy="4598106"/>
          </a:xfrm>
        </p:spPr>
        <p:txBody>
          <a:bodyPr/>
          <a:lstStyle/>
          <a:p>
            <a:pPr marR="0">
              <a:lnSpc>
                <a:spcPct val="107000"/>
              </a:lnSpc>
              <a:spcBef>
                <a:spcPts val="0"/>
              </a:spcBef>
              <a:spcAft>
                <a:spcPts val="800"/>
              </a:spcAft>
            </a:pPr>
            <a:endParaRPr lang="en-US" sz="900" dirty="0">
              <a:solidFill>
                <a:srgbClr val="62626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AEA4BD-0C09-41D4-AEB6-643C1282B95F}" type="slidenum">
              <a:rPr lang="en-US" smtClean="0"/>
              <a:t>5</a:t>
            </a:fld>
            <a:endParaRPr lang="en-US" dirty="0"/>
          </a:p>
        </p:txBody>
      </p:sp>
    </p:spTree>
    <p:extLst>
      <p:ext uri="{BB962C8B-B14F-4D97-AF65-F5344CB8AC3E}">
        <p14:creationId xmlns:p14="http://schemas.microsoft.com/office/powerpoint/2010/main" val="3993492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4AC4-2269-96FD-2C74-409482FCB0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8C867C-312C-0D38-DB38-D28C3059A0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7B37A9-68CC-BB6E-E6E4-1CF7A2210D00}"/>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8994111F-85A4-9DAF-63A1-4CB86E4594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7775C-2AD1-DFA9-430E-6B13263FD1A6}"/>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06066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0AE97-D82C-0D1E-1F4D-6FD79DA764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C12BEE-F8E0-1086-895D-3B5567C400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B3D68-3168-D974-B917-65EA2A29B7CA}"/>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AE4AE520-E19B-766F-7BAB-1C559C776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3A3857-08CA-4D40-2079-C0C6FE62EF0E}"/>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1674937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D62069-D787-85B0-C5BD-72904574F2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EA1D2D-382B-9F3A-6A75-D303C1FF46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6ACD7B-2E3A-31C4-8D9C-3F3961B382C7}"/>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E238AC4C-9051-6697-A9DD-4B44A79E7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9A1653-8609-77A6-71F7-A9F2754BDF49}"/>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621345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01CA6-9627-B1D9-A21D-261C56095E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E6060D-1D56-5D0E-6C51-56A9C34500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EE1DC9-56C7-FE4D-CB6A-7A728C9492D9}"/>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47D779AB-950E-B129-EE74-CFDDEE32B9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8B9B6-7B92-4505-DE58-BBA048458ADD}"/>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8224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97741-3DE3-DA84-438B-DA4C71EDC8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9F078E-8920-35A0-B5A2-6C6C19B4B0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DE40C-843C-A26F-E417-3E8A316BB663}"/>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8DC4588C-155A-774D-B271-CD8C86BC4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62BBE3-974E-723C-3794-373F7ACC17A7}"/>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354769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17A9-8976-4171-5FE9-DE84351EDC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9CB427-97B9-949D-BC51-0F4D822037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24F4C4-5DFB-0ACF-429F-670C0C8AB731}"/>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B080A508-516C-5053-F5E4-56D5F42F81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A10EF5-33AB-8320-EFB2-5DFDE3B552F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484365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B0C2-50E2-8BEC-AF78-87BD55DAD5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28ECEF-5F21-963C-780E-C433C4FE98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9E29220-6DC9-5033-2067-A90ECE1169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8F61CA-24BB-DB7B-32F4-EFF0C50CEF21}"/>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6" name="Footer Placeholder 5">
            <a:extLst>
              <a:ext uri="{FF2B5EF4-FFF2-40B4-BE49-F238E27FC236}">
                <a16:creationId xmlns:a16="http://schemas.microsoft.com/office/drawing/2014/main" id="{35D9881C-2128-9D47-C063-949E57917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AEB94-2909-2A05-B72D-7A96F8AB05AE}"/>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28420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1763-3C85-410A-F48C-2AD1C54BCF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E6D8DC-9435-FC9B-820E-72BE01EDBA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138887-0360-A3A8-6A8F-B992A99A9A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63608D-8BF2-E473-28E6-2100AB22B0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81E752-5496-B01E-EBA6-1E670672CF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6C8923-B0D4-9A81-4DEE-7A1ABB6974CB}"/>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8" name="Footer Placeholder 7">
            <a:extLst>
              <a:ext uri="{FF2B5EF4-FFF2-40B4-BE49-F238E27FC236}">
                <a16:creationId xmlns:a16="http://schemas.microsoft.com/office/drawing/2014/main" id="{7289CD1B-95B1-B325-660B-C81E06C21C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645424-C2BC-FB24-E5D0-2158BE78979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604575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D516-A2C6-A2EB-3BD9-370D9B26BC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1A040B-A773-0762-5177-688E40B2E678}"/>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4" name="Footer Placeholder 3">
            <a:extLst>
              <a:ext uri="{FF2B5EF4-FFF2-40B4-BE49-F238E27FC236}">
                <a16:creationId xmlns:a16="http://schemas.microsoft.com/office/drawing/2014/main" id="{03F61634-AA19-0131-DEFD-6A929F44E0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D1BCD73-EC34-92FD-81E7-E6267772CC85}"/>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40557013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132ECB-7AFB-8421-A7DE-493511D96D8F}"/>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3" name="Footer Placeholder 2">
            <a:extLst>
              <a:ext uri="{FF2B5EF4-FFF2-40B4-BE49-F238E27FC236}">
                <a16:creationId xmlns:a16="http://schemas.microsoft.com/office/drawing/2014/main" id="{0BBD8FED-3AEE-843B-7C7E-3BCEE4419B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58FBE3-1DA3-07D1-2EF1-FC8E03C12A0C}"/>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076211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83249-DC6B-EB40-4236-A0B8852DBA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A06CE0-E334-7C38-4B27-72CD27D63A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4D00F2-050A-0033-3B46-0CD5798AD7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34ADDB-0A5D-4417-68A8-89ABB1623482}"/>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6" name="Footer Placeholder 5">
            <a:extLst>
              <a:ext uri="{FF2B5EF4-FFF2-40B4-BE49-F238E27FC236}">
                <a16:creationId xmlns:a16="http://schemas.microsoft.com/office/drawing/2014/main" id="{DBD52154-81FC-8722-D800-F07C83ABE5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4F393C-FFCD-E3F1-498C-E5D745004F01}"/>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390566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FC4AA-33A4-3B8C-87B2-4EB1BB106E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202B1C6-2031-F7AC-D6B7-4B85F1AFB8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6C096-4623-AEA0-F521-0369933AE5C1}"/>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1AD9C349-A15C-4EEB-AE5F-7957AE3DA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7346D-DD66-E70F-55EC-50CE5F416DD1}"/>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5244046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D9B48-E491-C5F8-A271-EECA32911F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A6D837-CFAA-83B8-8F7A-19D682C965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CA7E65-3154-83CF-9A77-D9504EAF9D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D7D93-5C66-B670-7B67-603FAC99048F}"/>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6" name="Footer Placeholder 5">
            <a:extLst>
              <a:ext uri="{FF2B5EF4-FFF2-40B4-BE49-F238E27FC236}">
                <a16:creationId xmlns:a16="http://schemas.microsoft.com/office/drawing/2014/main" id="{655635B5-E295-594F-2BE0-3F3BEDDEF7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D0B007-4131-F361-93F0-9F78EF8A0B8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1024261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75044-4B02-BAF2-B19C-4F2E0B60D9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646998-374E-A721-C592-4B30190CD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4F308E-6F44-92E8-A86E-8115B04CAEF4}"/>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45D0555E-E116-C19D-BD5C-A8631FE8DB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0AE31-B58C-AE7C-B764-8E37CD7D1653}"/>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41175952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042A13-A8A2-7E2D-4EDA-4C3147013F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3D3AF5-61AE-99A4-CB20-048ECC4FC7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2A7F1-AE63-16E4-551C-D24AC163F362}"/>
              </a:ext>
            </a:extLst>
          </p:cNvPr>
          <p:cNvSpPr>
            <a:spLocks noGrp="1"/>
          </p:cNvSpPr>
          <p:nvPr>
            <p:ph type="dt" sz="half" idx="10"/>
          </p:nvPr>
        </p:nvSpPr>
        <p:spPr/>
        <p:txBody>
          <a:body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F31C6466-CEC6-DD61-E7F7-F31245FAA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B8841-FBF5-D046-6379-0B8BCF9923FF}"/>
              </a:ext>
            </a:extLst>
          </p:cNvPr>
          <p:cNvSpPr>
            <a:spLocks noGrp="1"/>
          </p:cNvSpPr>
          <p:nvPr>
            <p:ph type="sldNum" sz="quarter" idx="12"/>
          </p:nvPr>
        </p:nvSpPr>
        <p:spPr/>
        <p:txBody>
          <a:bodyPr/>
          <a:lstStyle/>
          <a:p>
            <a:fld id="{FC454B78-970B-4A85-BF7C-3899AFA8CBE1}" type="slidenum">
              <a:rPr lang="en-US" smtClean="0"/>
              <a:t>‹#›</a:t>
            </a:fld>
            <a:endParaRPr lang="en-US"/>
          </a:p>
        </p:txBody>
      </p:sp>
    </p:spTree>
    <p:extLst>
      <p:ext uri="{BB962C8B-B14F-4D97-AF65-F5344CB8AC3E}">
        <p14:creationId xmlns:p14="http://schemas.microsoft.com/office/powerpoint/2010/main" val="257494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5634-7C26-6CF9-F0DA-9EBB8D6A48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BCAF9B-CEBE-B357-7313-312112E008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D402E-FF05-7763-846F-7FCDCFF192A4}"/>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2E01C24C-28BF-27D8-5442-1BF298AF52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2D9260-EEB0-9B6F-677C-95BDC8391B62}"/>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91100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B9EB-0B3F-16A6-0AFC-393597E651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EE81AC-17D0-9325-8CE1-14502E0EAA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85A687-ED2A-D857-FC17-C896EC7839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92C660-C369-4A3E-28D1-D9395575CE0B}"/>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6" name="Footer Placeholder 5">
            <a:extLst>
              <a:ext uri="{FF2B5EF4-FFF2-40B4-BE49-F238E27FC236}">
                <a16:creationId xmlns:a16="http://schemas.microsoft.com/office/drawing/2014/main" id="{82D530D5-ECDB-BE13-501B-96F0945EC2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F3F5C9-DB0B-86E6-E75A-830CF36A5354}"/>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402216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3BFBB-F029-E54E-7550-3A9862A57D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489E58-0D69-0EA4-52D5-3C0F32B1F8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FACF58-B240-814F-029F-1F22038CFA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9336CF-CA36-D6F5-A204-3E2DC48DAD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456D35-C579-2555-4D87-0C00B34A42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617C7F-819C-586F-1668-6C6A82AC731B}"/>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8" name="Footer Placeholder 7">
            <a:extLst>
              <a:ext uri="{FF2B5EF4-FFF2-40B4-BE49-F238E27FC236}">
                <a16:creationId xmlns:a16="http://schemas.microsoft.com/office/drawing/2014/main" id="{4C6C5BBE-1272-DB58-2F1E-871B6B962C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5A9EF7-AB09-B147-5FBF-02C95537048D}"/>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827432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137C6-9329-08F9-2D36-82C26F8217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B47FFD-2C49-A3E1-39F3-3A76CB703D1E}"/>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4" name="Footer Placeholder 3">
            <a:extLst>
              <a:ext uri="{FF2B5EF4-FFF2-40B4-BE49-F238E27FC236}">
                <a16:creationId xmlns:a16="http://schemas.microsoft.com/office/drawing/2014/main" id="{0335DF36-2AE6-C680-7FCB-0C11423CE1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F344ED-B1D8-E98E-EE89-6117D4C48D64}"/>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4150816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713170-3447-92BB-C975-7FF37ADB18BF}"/>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3" name="Footer Placeholder 2">
            <a:extLst>
              <a:ext uri="{FF2B5EF4-FFF2-40B4-BE49-F238E27FC236}">
                <a16:creationId xmlns:a16="http://schemas.microsoft.com/office/drawing/2014/main" id="{A655F88D-0B23-FD4F-E534-3E023E9AFA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8F3500-0DC2-C8AF-F2D6-56DF891B85BD}"/>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1858588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C72F-E1CB-0997-22E3-719562D269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03E4A8-A681-215B-B2AF-E3ADB8BA4A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47551F-6C01-B12B-BD3F-1A6B05955C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45B680-DC9B-CF1D-3DED-CC70ADCCABDC}"/>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6" name="Footer Placeholder 5">
            <a:extLst>
              <a:ext uri="{FF2B5EF4-FFF2-40B4-BE49-F238E27FC236}">
                <a16:creationId xmlns:a16="http://schemas.microsoft.com/office/drawing/2014/main" id="{F0A6C630-F825-34B6-AEF3-1CB4EC0000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F760AF-28CF-A5E2-6372-BDDA03F3FD3F}"/>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258002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0A3F5-551D-D8F1-A812-C5521F552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7F746E-75F7-7776-0718-32B49178A9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585D3F-3127-90E7-4CBE-8765E11414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91756D-8F5B-23AF-FDFC-7AC6A70132EB}"/>
              </a:ext>
            </a:extLst>
          </p:cNvPr>
          <p:cNvSpPr>
            <a:spLocks noGrp="1"/>
          </p:cNvSpPr>
          <p:nvPr>
            <p:ph type="dt" sz="half" idx="10"/>
          </p:nvPr>
        </p:nvSpPr>
        <p:spPr/>
        <p:txBody>
          <a:bodyPr/>
          <a:lstStyle/>
          <a:p>
            <a:fld id="{B1DFBE4B-45CB-4C7D-99DC-AAB21D61E513}" type="datetimeFigureOut">
              <a:rPr lang="en-US" smtClean="0"/>
              <a:t>10/16/2023</a:t>
            </a:fld>
            <a:endParaRPr lang="en-US"/>
          </a:p>
        </p:txBody>
      </p:sp>
      <p:sp>
        <p:nvSpPr>
          <p:cNvPr id="6" name="Footer Placeholder 5">
            <a:extLst>
              <a:ext uri="{FF2B5EF4-FFF2-40B4-BE49-F238E27FC236}">
                <a16:creationId xmlns:a16="http://schemas.microsoft.com/office/drawing/2014/main" id="{92F5B23B-1DC6-0796-431E-74F08CD5D3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A98247-9017-2E7B-6757-AADDD0591975}"/>
              </a:ext>
            </a:extLst>
          </p:cNvPr>
          <p:cNvSpPr>
            <a:spLocks noGrp="1"/>
          </p:cNvSpPr>
          <p:nvPr>
            <p:ph type="sldNum" sz="quarter" idx="12"/>
          </p:nvPr>
        </p:nvSpPr>
        <p:spPr/>
        <p:txBody>
          <a:bodyPr/>
          <a:lstStyle/>
          <a:p>
            <a:fld id="{2F701F1D-1954-4543-BF55-3736155D898A}" type="slidenum">
              <a:rPr lang="en-US" smtClean="0"/>
              <a:t>‹#›</a:t>
            </a:fld>
            <a:endParaRPr lang="en-US"/>
          </a:p>
        </p:txBody>
      </p:sp>
    </p:spTree>
    <p:extLst>
      <p:ext uri="{BB962C8B-B14F-4D97-AF65-F5344CB8AC3E}">
        <p14:creationId xmlns:p14="http://schemas.microsoft.com/office/powerpoint/2010/main" val="36568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FDBE5F-931E-826D-D345-91CC129C60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F07811-C2C9-E70F-F36E-294C745E4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FCE51C-5B29-5D9F-90C0-90A72ECD01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FBE4B-45CB-4C7D-99DC-AAB21D61E513}" type="datetimeFigureOut">
              <a:rPr lang="en-US" smtClean="0"/>
              <a:t>10/16/2023</a:t>
            </a:fld>
            <a:endParaRPr lang="en-US"/>
          </a:p>
        </p:txBody>
      </p:sp>
      <p:sp>
        <p:nvSpPr>
          <p:cNvPr id="5" name="Footer Placeholder 4">
            <a:extLst>
              <a:ext uri="{FF2B5EF4-FFF2-40B4-BE49-F238E27FC236}">
                <a16:creationId xmlns:a16="http://schemas.microsoft.com/office/drawing/2014/main" id="{37ECB47B-2A75-4500-D9E8-1D99D851DF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11A3A7-BAB6-0AD0-732B-E7FB1531BA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01F1D-1954-4543-BF55-3736155D898A}" type="slidenum">
              <a:rPr lang="en-US" smtClean="0"/>
              <a:t>‹#›</a:t>
            </a:fld>
            <a:endParaRPr lang="en-US"/>
          </a:p>
        </p:txBody>
      </p:sp>
    </p:spTree>
    <p:extLst>
      <p:ext uri="{BB962C8B-B14F-4D97-AF65-F5344CB8AC3E}">
        <p14:creationId xmlns:p14="http://schemas.microsoft.com/office/powerpoint/2010/main" val="576633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F62973-4956-D4F8-EB97-C832B9F5AF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1BCF8B-143A-3086-A9DB-C1BF6D6363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FA1EC2-CD1E-E5B5-B0C9-44959FC786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CB849D-2EFD-4E81-8359-9E2BE65C9E8C}" type="datetimeFigureOut">
              <a:rPr lang="en-US" smtClean="0"/>
              <a:t>10/16/2023</a:t>
            </a:fld>
            <a:endParaRPr lang="en-US"/>
          </a:p>
        </p:txBody>
      </p:sp>
      <p:sp>
        <p:nvSpPr>
          <p:cNvPr id="5" name="Footer Placeholder 4">
            <a:extLst>
              <a:ext uri="{FF2B5EF4-FFF2-40B4-BE49-F238E27FC236}">
                <a16:creationId xmlns:a16="http://schemas.microsoft.com/office/drawing/2014/main" id="{C531BE6F-4856-B4D5-33AC-1C9CED3BAD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CE2DA1-A77E-E967-1C5A-889E87044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454B78-970B-4A85-BF7C-3899AFA8CBE1}" type="slidenum">
              <a:rPr lang="en-US" smtClean="0"/>
              <a:t>‹#›</a:t>
            </a:fld>
            <a:endParaRPr lang="en-US"/>
          </a:p>
        </p:txBody>
      </p:sp>
    </p:spTree>
    <p:extLst>
      <p:ext uri="{BB962C8B-B14F-4D97-AF65-F5344CB8AC3E}">
        <p14:creationId xmlns:p14="http://schemas.microsoft.com/office/powerpoint/2010/main" val="3797035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mailto:CCHstudy@irtinc.us" TargetMode="External"/><Relationship Id="rId4" Type="http://schemas.openxmlformats.org/officeDocument/2006/relationships/hyperlink" Target="https://cchealthstudy.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mailto:CCHStudy@iRTinc.us" TargetMode="External"/><Relationship Id="rId4" Type="http://schemas.openxmlformats.org/officeDocument/2006/relationships/hyperlink" Target="https://cchealthstudy.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hyperlink" Target="https://lh213.infusionsoft.com/app/email/broadcast/~Link-7860~" TargetMode="External"/><Relationship Id="rId3" Type="http://schemas.openxmlformats.org/officeDocument/2006/relationships/image" Target="../media/image1.png"/><Relationship Id="rId7" Type="http://schemas.openxmlformats.org/officeDocument/2006/relationships/hyperlink" Target="https://lh213.infusionsoft.com/app/email/broadcast/~Link-7864~"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 Id="rId9" Type="http://schemas.openxmlformats.org/officeDocument/2006/relationships/hyperlink" Target="https://lh213.infusionsoft.com/app/email/broadcast/~Link-786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
            <a:extLst>
              <a:ext uri="{FF2B5EF4-FFF2-40B4-BE49-F238E27FC236}">
                <a16:creationId xmlns:a16="http://schemas.microsoft.com/office/drawing/2014/main" id="{2CF70BF5-D864-F56D-863B-F250265C7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638240" y="154636"/>
            <a:ext cx="8044537" cy="1559435"/>
          </a:xfrm>
          <a:prstGeom prst="rect">
            <a:avLst/>
          </a:prstGeom>
          <a:noFill/>
        </p:spPr>
      </p:pic>
      <p:sp>
        <p:nvSpPr>
          <p:cNvPr id="4" name="TextBox 3">
            <a:extLst>
              <a:ext uri="{FF2B5EF4-FFF2-40B4-BE49-F238E27FC236}">
                <a16:creationId xmlns:a16="http://schemas.microsoft.com/office/drawing/2014/main" id="{05E63BCA-4D91-D85B-FCC1-84FB16874B68}"/>
              </a:ext>
            </a:extLst>
          </p:cNvPr>
          <p:cNvSpPr txBox="1"/>
          <p:nvPr/>
        </p:nvSpPr>
        <p:spPr>
          <a:xfrm>
            <a:off x="97238" y="1714071"/>
            <a:ext cx="11997523" cy="5300938"/>
          </a:xfrm>
          <a:prstGeom prst="rect">
            <a:avLst/>
          </a:prstGeom>
          <a:noFill/>
        </p:spPr>
        <p:txBody>
          <a:bodyPr wrap="square">
            <a:spAutoFit/>
          </a:bodyPr>
          <a:lstStyle/>
          <a:p>
            <a:pPr marL="0" marR="0" fontAlgn="base">
              <a:lnSpc>
                <a:spcPct val="115000"/>
              </a:lnSpc>
              <a:spcBef>
                <a:spcPts val="975"/>
              </a:spcBef>
              <a:spcAft>
                <a:spcPts val="975"/>
              </a:spcAft>
            </a:pPr>
            <a:r>
              <a:rPr lang="en-US" sz="1800" b="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Thank you for your interest in sharing results from the Community College Health Study with your network. This NIH-funded study aims to better understand how to provide resources and programming to enhance the sexual and relationship health of community college students and prevent sexual assault.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15000"/>
              </a:lnSpc>
              <a:spcBef>
                <a:spcPts val="975"/>
              </a:spcBef>
              <a:spcAft>
                <a:spcPts val="975"/>
              </a:spcAft>
            </a:pPr>
            <a:r>
              <a:rPr lang="en-US" sz="1800" b="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The </a:t>
            </a:r>
            <a:r>
              <a:rPr lang="en-US" b="1" kern="0" dirty="0">
                <a:solidFill>
                  <a:srgbClr val="626262"/>
                </a:solidFill>
                <a:latin typeface="Arial" panose="020B0604020202020204" pitchFamily="34" charset="0"/>
                <a:ea typeface="Times New Roman" panose="02020603050405020304" pitchFamily="18" charset="0"/>
                <a:cs typeface="Times New Roman" panose="02020603050405020304" pitchFamily="18" charset="0"/>
              </a:rPr>
              <a:t>following slides are for you to use when you are sharing information about the study with other members of your college, organization or network. You can copy and paste these slides into an existing presentation or present these slides as standalones. </a:t>
            </a:r>
            <a:r>
              <a:rPr lang="en-US" b="1" kern="0" dirty="0">
                <a:solidFill>
                  <a:srgbClr val="97070C"/>
                </a:solidFill>
                <a:latin typeface="Arial" panose="020B0604020202020204" pitchFamily="34" charset="0"/>
                <a:ea typeface="Times New Roman" panose="02020603050405020304" pitchFamily="18" charset="0"/>
                <a:cs typeface="Times New Roman" panose="02020603050405020304" pitchFamily="18" charset="0"/>
              </a:rPr>
              <a:t>As a reminder, when sharing this information, please cite these slides using </a:t>
            </a:r>
            <a:r>
              <a:rPr lang="en-US" sz="1800" b="1" dirty="0">
                <a:solidFill>
                  <a:srgbClr val="97070C"/>
                </a:solidFill>
                <a:effectLst/>
                <a:latin typeface="Arial" panose="020B0604020202020204" pitchFamily="34" charset="0"/>
                <a:cs typeface="Arial" panose="020B0604020202020204" pitchFamily="34" charset="0"/>
              </a:rPr>
              <a:t>Brewington, M., Evans-Paulson, R., Porter, E. Scull, T. and The Community College Health Study Team (2023). </a:t>
            </a:r>
            <a:r>
              <a:rPr lang="en-US" sz="1800" b="1" i="1" dirty="0">
                <a:solidFill>
                  <a:srgbClr val="97070C"/>
                </a:solidFill>
                <a:effectLst/>
                <a:latin typeface="Arial" panose="020B0604020202020204" pitchFamily="34" charset="0"/>
                <a:cs typeface="Arial" panose="020B0604020202020204" pitchFamily="34" charset="0"/>
              </a:rPr>
              <a:t>Community College Health Study Newsletter, 4</a:t>
            </a:r>
            <a:r>
              <a:rPr lang="en-US" b="1" i="1" baseline="30000" dirty="0">
                <a:solidFill>
                  <a:srgbClr val="97070C"/>
                </a:solidFill>
                <a:latin typeface="Arial" panose="020B0604020202020204" pitchFamily="34" charset="0"/>
                <a:cs typeface="Arial" panose="020B0604020202020204" pitchFamily="34" charset="0"/>
              </a:rPr>
              <a:t>th</a:t>
            </a:r>
            <a:r>
              <a:rPr lang="en-US" sz="1800" b="1" i="1" dirty="0">
                <a:solidFill>
                  <a:srgbClr val="97070C"/>
                </a:solidFill>
                <a:effectLst/>
                <a:latin typeface="Arial" panose="020B0604020202020204" pitchFamily="34" charset="0"/>
                <a:cs typeface="Arial" panose="020B0604020202020204" pitchFamily="34" charset="0"/>
              </a:rPr>
              <a:t> edition.</a:t>
            </a:r>
            <a:r>
              <a:rPr lang="en-US" sz="1800" b="1" dirty="0">
                <a:solidFill>
                  <a:srgbClr val="97070C"/>
                </a:solidFill>
                <a:effectLst/>
                <a:latin typeface="Arial" panose="020B0604020202020204" pitchFamily="34" charset="0"/>
                <a:cs typeface="Arial" panose="020B0604020202020204" pitchFamily="34" charset="0"/>
              </a:rPr>
              <a:t> </a:t>
            </a:r>
            <a:r>
              <a:rPr lang="en-US" sz="1800" b="1" dirty="0">
                <a:solidFill>
                  <a:srgbClr val="97070C"/>
                </a:solidFill>
                <a:effectLst/>
                <a:latin typeface="Arial" panose="020B0604020202020204" pitchFamily="34" charset="0"/>
                <a:cs typeface="Arial" panose="020B0604020202020204" pitchFamily="34" charset="0"/>
                <a:hlinkClick r:id="rId4"/>
              </a:rPr>
              <a:t>https://cchealthstudy.com</a:t>
            </a:r>
            <a:r>
              <a:rPr lang="en-US" sz="1800" b="1" dirty="0">
                <a:solidFill>
                  <a:srgbClr val="97070C"/>
                </a:solidFill>
                <a:effectLst/>
                <a:latin typeface="Arial" panose="020B0604020202020204" pitchFamily="34" charset="0"/>
                <a:cs typeface="Arial" panose="020B0604020202020204" pitchFamily="34" charset="0"/>
              </a:rPr>
              <a:t>. </a:t>
            </a:r>
          </a:p>
          <a:p>
            <a:pPr fontAlgn="base">
              <a:lnSpc>
                <a:spcPct val="115000"/>
              </a:lnSpc>
              <a:spcBef>
                <a:spcPts val="975"/>
              </a:spcBef>
              <a:spcAft>
                <a:spcPts val="975"/>
              </a:spcAft>
            </a:pPr>
            <a:r>
              <a:rPr lang="en-US" sz="1800" b="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If you have any questions, please feel free to email our study coordinator at </a:t>
            </a:r>
            <a:r>
              <a:rPr lang="en-US" sz="1800" b="1" u="sng"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5"/>
              </a:rPr>
              <a:t>CCHstudy@irtinc.us</a:t>
            </a:r>
            <a:r>
              <a:rPr lang="en-US" sz="1800" b="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b="1" kern="100" dirty="0">
                <a:solidFill>
                  <a:srgbClr val="626262"/>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b="1" kern="100" dirty="0">
                <a:solidFill>
                  <a:srgbClr val="626262"/>
                </a:solidFill>
                <a:effectLst/>
                <a:latin typeface="Arial" panose="020B0604020202020204" pitchFamily="34" charset="0"/>
                <a:ea typeface="Calibri" panose="020F0502020204030204" pitchFamily="34" charset="0"/>
                <a:cs typeface="Times New Roman" panose="02020603050405020304" pitchFamily="18" charset="0"/>
              </a:rPr>
              <a:t>Thank you,</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b="1" kern="100" dirty="0">
                <a:solidFill>
                  <a:srgbClr val="626262"/>
                </a:solidFill>
                <a:effectLst/>
                <a:latin typeface="Arial" panose="020B0604020202020204" pitchFamily="34" charset="0"/>
                <a:ea typeface="Calibri" panose="020F0502020204030204" pitchFamily="34" charset="0"/>
                <a:cs typeface="Times New Roman" panose="02020603050405020304" pitchFamily="18" charset="0"/>
              </a:rPr>
              <a:t>The Community College Health Study team</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fontAlgn="base">
              <a:lnSpc>
                <a:spcPct val="115000"/>
              </a:lnSpc>
              <a:spcBef>
                <a:spcPts val="975"/>
              </a:spcBef>
              <a:spcAft>
                <a:spcPts val="975"/>
              </a:spcAft>
            </a:pPr>
            <a:r>
              <a:rPr lang="en-US" sz="1800" b="1" kern="0" dirty="0">
                <a:solidFill>
                  <a:srgbClr val="777777"/>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E78941D-F917-1262-D467-F10E02EDCD98}"/>
              </a:ext>
            </a:extLst>
          </p:cNvPr>
          <p:cNvSpPr txBox="1"/>
          <p:nvPr/>
        </p:nvSpPr>
        <p:spPr>
          <a:xfrm>
            <a:off x="8677565" y="6443287"/>
            <a:ext cx="2719014" cy="253916"/>
          </a:xfrm>
          <a:prstGeom prst="rect">
            <a:avLst/>
          </a:prstGeom>
          <a:noFill/>
        </p:spPr>
        <p:txBody>
          <a:bodyPr wrap="square" rtlCol="0">
            <a:spAutoFit/>
          </a:bodyPr>
          <a:lstStyle/>
          <a:p>
            <a:pPr algn="r"/>
            <a:r>
              <a:rPr lang="en-US" sz="1050" dirty="0">
                <a:solidFill>
                  <a:schemeClr val="bg2">
                    <a:lumMod val="50000"/>
                  </a:schemeClr>
                </a:solidFill>
              </a:rPr>
              <a:t>© 2023 Innovation Research and Training, Inc.</a:t>
            </a:r>
          </a:p>
        </p:txBody>
      </p:sp>
    </p:spTree>
    <p:extLst>
      <p:ext uri="{BB962C8B-B14F-4D97-AF65-F5344CB8AC3E}">
        <p14:creationId xmlns:p14="http://schemas.microsoft.com/office/powerpoint/2010/main" val="163403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a:extLst>
              <a:ext uri="{FF2B5EF4-FFF2-40B4-BE49-F238E27FC236}">
                <a16:creationId xmlns:a16="http://schemas.microsoft.com/office/drawing/2014/main" id="{33BD7C77-1EE0-2C01-2614-BB44262DD4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1638240" y="154636"/>
            <a:ext cx="8044537" cy="1559435"/>
          </a:xfrm>
          <a:prstGeom prst="rect">
            <a:avLst/>
          </a:prstGeom>
          <a:noFill/>
        </p:spPr>
      </p:pic>
      <p:sp>
        <p:nvSpPr>
          <p:cNvPr id="5" name="TextBox 4">
            <a:extLst>
              <a:ext uri="{FF2B5EF4-FFF2-40B4-BE49-F238E27FC236}">
                <a16:creationId xmlns:a16="http://schemas.microsoft.com/office/drawing/2014/main" id="{0363143D-0F9E-6901-B76E-2984FD8D1995}"/>
              </a:ext>
            </a:extLst>
          </p:cNvPr>
          <p:cNvSpPr txBox="1"/>
          <p:nvPr/>
        </p:nvSpPr>
        <p:spPr>
          <a:xfrm>
            <a:off x="898906" y="1830387"/>
            <a:ext cx="10314605" cy="1385700"/>
          </a:xfrm>
          <a:prstGeom prst="rect">
            <a:avLst/>
          </a:prstGeom>
          <a:noFill/>
        </p:spPr>
        <p:txBody>
          <a:bodyPr wrap="square">
            <a:spAutoFit/>
          </a:bodyPr>
          <a:lstStyle/>
          <a:p>
            <a:pPr marL="0" marR="0" fontAlgn="base">
              <a:lnSpc>
                <a:spcPct val="107000"/>
              </a:lnSpc>
              <a:spcBef>
                <a:spcPts val="975"/>
              </a:spcBef>
              <a:spcAft>
                <a:spcPts val="975"/>
              </a:spcAft>
            </a:pPr>
            <a:r>
              <a:rPr lang="en-US" sz="2000" b="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As a part of the Community College Health Study, over 1,500 community college students from 34 college campuses across the nation are completing online questionnaires about their sexual health, relationships, media use, and previous experiences with sexual health education.</a:t>
            </a:r>
          </a:p>
        </p:txBody>
      </p:sp>
      <p:sp>
        <p:nvSpPr>
          <p:cNvPr id="6" name="TextBox 5">
            <a:extLst>
              <a:ext uri="{FF2B5EF4-FFF2-40B4-BE49-F238E27FC236}">
                <a16:creationId xmlns:a16="http://schemas.microsoft.com/office/drawing/2014/main" id="{33A6BA8A-487A-2D8F-3D09-D33DC43C5C99}"/>
              </a:ext>
            </a:extLst>
          </p:cNvPr>
          <p:cNvSpPr txBox="1"/>
          <p:nvPr/>
        </p:nvSpPr>
        <p:spPr>
          <a:xfrm>
            <a:off x="898906" y="2943057"/>
            <a:ext cx="9832063" cy="2503249"/>
          </a:xfrm>
          <a:prstGeom prst="rect">
            <a:avLst/>
          </a:prstGeom>
          <a:noFill/>
        </p:spPr>
        <p:txBody>
          <a:bodyPr wrap="square" rtlCol="0">
            <a:spAutoFit/>
          </a:bodyPr>
          <a:lstStyle/>
          <a:p>
            <a:pPr marL="0" marR="0" algn="ctr" fontAlgn="base">
              <a:spcBef>
                <a:spcPts val="975"/>
              </a:spcBef>
              <a:spcAft>
                <a:spcPts val="975"/>
              </a:spcAft>
            </a:pPr>
            <a:endParaRPr lang="en-US" b="1" kern="0" dirty="0">
              <a:solidFill>
                <a:srgbClr val="626262"/>
              </a:solidFill>
              <a:latin typeface="Arial" panose="020B0604020202020204" pitchFamily="34" charset="0"/>
              <a:ea typeface="Calibri" panose="020F0502020204030204" pitchFamily="34" charset="0"/>
              <a:cs typeface="Arial" panose="020B0604020202020204" pitchFamily="34" charset="0"/>
            </a:endParaRPr>
          </a:p>
          <a:p>
            <a:pPr marL="0" marR="0" algn="ctr" fontAlgn="base">
              <a:spcBef>
                <a:spcPts val="975"/>
              </a:spcBef>
              <a:spcAft>
                <a:spcPts val="975"/>
              </a:spcAft>
            </a:pPr>
            <a:r>
              <a:rPr lang="en-US" sz="1800" b="1" kern="0" dirty="0">
                <a:solidFill>
                  <a:srgbClr val="626262"/>
                </a:solidFill>
                <a:effectLst/>
                <a:latin typeface="Arial" panose="020B0604020202020204" pitchFamily="34" charset="0"/>
                <a:ea typeface="Calibri" panose="020F0502020204030204" pitchFamily="34" charset="0"/>
                <a:cs typeface="Arial" panose="020B0604020202020204" pitchFamily="34" charset="0"/>
              </a:rPr>
              <a:t>This study is being conducted by researchers at innovation </a:t>
            </a:r>
            <a:r>
              <a:rPr lang="en-US" sz="1600" b="1" kern="0" dirty="0">
                <a:solidFill>
                  <a:srgbClr val="626262"/>
                </a:solidFill>
                <a:effectLst/>
                <a:latin typeface="Arial" panose="020B0604020202020204" pitchFamily="34" charset="0"/>
                <a:ea typeface="Calibri" panose="020F0502020204030204" pitchFamily="34" charset="0"/>
                <a:cs typeface="Arial" panose="020B0604020202020204" pitchFamily="34" charset="0"/>
              </a:rPr>
              <a:t>Research</a:t>
            </a:r>
            <a:r>
              <a:rPr lang="en-US" sz="1800" b="1" kern="0" dirty="0">
                <a:solidFill>
                  <a:srgbClr val="626262"/>
                </a:solidFill>
                <a:effectLst/>
                <a:latin typeface="Arial" panose="020B0604020202020204" pitchFamily="34" charset="0"/>
                <a:ea typeface="Calibri" panose="020F0502020204030204" pitchFamily="34" charset="0"/>
                <a:cs typeface="Arial" panose="020B0604020202020204" pitchFamily="34" charset="0"/>
              </a:rPr>
              <a:t> &amp; Training (</a:t>
            </a:r>
            <a:r>
              <a:rPr lang="en-US" sz="1800" b="1" kern="0" dirty="0" err="1">
                <a:solidFill>
                  <a:srgbClr val="626262"/>
                </a:solidFill>
                <a:effectLst/>
                <a:latin typeface="Arial" panose="020B0604020202020204" pitchFamily="34" charset="0"/>
                <a:ea typeface="Calibri" panose="020F0502020204030204" pitchFamily="34" charset="0"/>
                <a:cs typeface="Arial" panose="020B0604020202020204" pitchFamily="34" charset="0"/>
              </a:rPr>
              <a:t>iRT</a:t>
            </a:r>
            <a:r>
              <a:rPr lang="en-US" sz="1800" b="1" kern="0" dirty="0">
                <a:solidFill>
                  <a:srgbClr val="626262"/>
                </a:solidFill>
                <a:effectLst/>
                <a:latin typeface="Arial" panose="020B0604020202020204" pitchFamily="34" charset="0"/>
                <a:ea typeface="Calibri" panose="020F0502020204030204" pitchFamily="34" charset="0"/>
                <a:cs typeface="Arial" panose="020B0604020202020204" pitchFamily="34" charset="0"/>
              </a:rPr>
              <a:t>).</a:t>
            </a:r>
          </a:p>
          <a:p>
            <a:pPr marL="0" marR="0" algn="ctr" fontAlgn="base">
              <a:spcBef>
                <a:spcPts val="975"/>
              </a:spcBef>
              <a:spcAft>
                <a:spcPts val="975"/>
              </a:spcAft>
            </a:pPr>
            <a:r>
              <a:rPr lang="en-US" sz="1800" b="1" kern="0" dirty="0">
                <a:solidFill>
                  <a:srgbClr val="97070C"/>
                </a:solidFill>
                <a:effectLst/>
                <a:latin typeface="Arial" panose="020B0604020202020204" pitchFamily="34" charset="0"/>
                <a:ea typeface="Calibri" panose="020F0502020204030204" pitchFamily="34" charset="0"/>
                <a:cs typeface="Arial" panose="020B0604020202020204" pitchFamily="34" charset="0"/>
              </a:rPr>
              <a:t>Find more information: </a:t>
            </a:r>
          </a:p>
          <a:p>
            <a:pPr marL="0" marR="0" algn="ctr" fontAlgn="base">
              <a:spcBef>
                <a:spcPts val="975"/>
              </a:spcBef>
              <a:spcAft>
                <a:spcPts val="975"/>
              </a:spcAft>
            </a:pPr>
            <a:r>
              <a:rPr lang="en-US" b="1" kern="0" dirty="0">
                <a:solidFill>
                  <a:srgbClr val="97070C"/>
                </a:solidFill>
                <a:latin typeface="Arial" panose="020B0604020202020204" pitchFamily="34" charset="0"/>
                <a:ea typeface="Calibri" panose="020F0502020204030204" pitchFamily="34" charset="0"/>
                <a:cs typeface="Arial" panose="020B0604020202020204" pitchFamily="34" charset="0"/>
              </a:rPr>
              <a:t>Visit the study website at </a:t>
            </a:r>
            <a:r>
              <a:rPr lang="en-US" sz="1800" b="1" kern="0" dirty="0">
                <a:solidFill>
                  <a:srgbClr val="97070C"/>
                </a:solidFill>
                <a:effectLst/>
                <a:latin typeface="Arial" panose="020B0604020202020204" pitchFamily="34" charset="0"/>
                <a:ea typeface="Calibri" panose="020F0502020204030204" pitchFamily="34" charset="0"/>
                <a:cs typeface="Arial" panose="020B0604020202020204" pitchFamily="34" charset="0"/>
                <a:hlinkClick r:id="rId4"/>
              </a:rPr>
              <a:t>https://cchealthstudy.com</a:t>
            </a:r>
            <a:endParaRPr lang="en-US" sz="1800" b="1" kern="0" dirty="0">
              <a:solidFill>
                <a:srgbClr val="97070C"/>
              </a:solidFill>
              <a:effectLst/>
              <a:latin typeface="Arial" panose="020B0604020202020204" pitchFamily="34" charset="0"/>
              <a:ea typeface="Calibri" panose="020F0502020204030204" pitchFamily="34" charset="0"/>
              <a:cs typeface="Arial" panose="020B0604020202020204" pitchFamily="34" charset="0"/>
            </a:endParaRPr>
          </a:p>
          <a:p>
            <a:pPr marL="0" marR="0" algn="ctr" fontAlgn="base">
              <a:spcBef>
                <a:spcPts val="975"/>
              </a:spcBef>
              <a:spcAft>
                <a:spcPts val="975"/>
              </a:spcAft>
            </a:pPr>
            <a:r>
              <a:rPr lang="en-US" b="1" kern="0" dirty="0">
                <a:solidFill>
                  <a:srgbClr val="97070C"/>
                </a:solidFill>
                <a:latin typeface="Arial" panose="020B0604020202020204" pitchFamily="34" charset="0"/>
                <a:ea typeface="Calibri" panose="020F0502020204030204" pitchFamily="34" charset="0"/>
                <a:cs typeface="Arial" panose="020B0604020202020204" pitchFamily="34" charset="0"/>
              </a:rPr>
              <a:t>Email the study team at </a:t>
            </a:r>
            <a:r>
              <a:rPr lang="en-US" b="1" kern="0" dirty="0">
                <a:solidFill>
                  <a:srgbClr val="97070C"/>
                </a:solidFill>
                <a:latin typeface="Arial" panose="020B0604020202020204" pitchFamily="34" charset="0"/>
                <a:ea typeface="Calibri" panose="020F0502020204030204" pitchFamily="34" charset="0"/>
                <a:cs typeface="Arial" panose="020B0604020202020204" pitchFamily="34" charset="0"/>
                <a:hlinkClick r:id="rId5"/>
              </a:rPr>
              <a:t>CCHStudy@iRTinc.us</a:t>
            </a:r>
            <a:endParaRPr lang="en-US" b="1" kern="0" dirty="0">
              <a:solidFill>
                <a:srgbClr val="97070C"/>
              </a:solidFill>
              <a:latin typeface="Arial" panose="020B0604020202020204" pitchFamily="34" charset="0"/>
              <a:ea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168A4D64-F74F-2430-6103-D4E0CACB0F01}"/>
              </a:ext>
            </a:extLst>
          </p:cNvPr>
          <p:cNvSpPr txBox="1"/>
          <p:nvPr/>
        </p:nvSpPr>
        <p:spPr>
          <a:xfrm>
            <a:off x="9472986" y="6548648"/>
            <a:ext cx="2719014" cy="253916"/>
          </a:xfrm>
          <a:prstGeom prst="rect">
            <a:avLst/>
          </a:prstGeom>
          <a:noFill/>
        </p:spPr>
        <p:txBody>
          <a:bodyPr wrap="square" rtlCol="0">
            <a:spAutoFit/>
          </a:bodyPr>
          <a:lstStyle/>
          <a:p>
            <a:pPr algn="r"/>
            <a:r>
              <a:rPr lang="en-US" sz="1050" dirty="0">
                <a:solidFill>
                  <a:schemeClr val="bg2">
                    <a:lumMod val="50000"/>
                  </a:schemeClr>
                </a:solidFill>
              </a:rPr>
              <a:t>© 2023 Innovation Research and Training, Inc.</a:t>
            </a:r>
          </a:p>
        </p:txBody>
      </p:sp>
      <p:sp>
        <p:nvSpPr>
          <p:cNvPr id="7" name="TextBox 6">
            <a:extLst>
              <a:ext uri="{FF2B5EF4-FFF2-40B4-BE49-F238E27FC236}">
                <a16:creationId xmlns:a16="http://schemas.microsoft.com/office/drawing/2014/main" id="{8E1D6196-075B-69D4-836C-8FC54EEBFE62}"/>
              </a:ext>
            </a:extLst>
          </p:cNvPr>
          <p:cNvSpPr txBox="1"/>
          <p:nvPr/>
        </p:nvSpPr>
        <p:spPr>
          <a:xfrm>
            <a:off x="37454" y="5786713"/>
            <a:ext cx="12154546" cy="772263"/>
          </a:xfrm>
          <a:prstGeom prst="rect">
            <a:avLst/>
          </a:prstGeom>
          <a:noFill/>
        </p:spPr>
        <p:txBody>
          <a:bodyPr wrap="square">
            <a:spAutoFit/>
          </a:bodyPr>
          <a:lstStyle/>
          <a:p>
            <a:pPr marL="0" marR="0">
              <a:lnSpc>
                <a:spcPct val="107000"/>
              </a:lnSpc>
              <a:spcBef>
                <a:spcPts val="0"/>
              </a:spcBef>
              <a:spcAft>
                <a:spcPts val="800"/>
              </a:spcAft>
            </a:pPr>
            <a:r>
              <a:rPr lang="en-US" sz="1400" i="1" kern="0" dirty="0">
                <a:solidFill>
                  <a:srgbClr val="626262"/>
                </a:solidFill>
                <a:effectLst/>
                <a:latin typeface="Arial" panose="020B0604020202020204" pitchFamily="34" charset="0"/>
                <a:ea typeface="Times New Roman" panose="02020603050405020304" pitchFamily="18" charset="0"/>
                <a:cs typeface="Times New Roman" panose="02020603050405020304" pitchFamily="18" charset="0"/>
              </a:rPr>
              <a:t>Funding for this study was provided by the Eunice Kennedy Shriver National Institute of Child Health and Human Development of the National Institutes of Health (NIH) under award number R01HD099134 to Dr. Tracy M. Scull. Research reported in this newsletter is solely the responsibility of the authors and does not necessarily represent the official views of the NIH</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8513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3A3CF3-E2DA-26E4-AD91-EB6FE96A4162}"/>
              </a:ext>
            </a:extLst>
          </p:cNvPr>
          <p:cNvSpPr txBox="1"/>
          <p:nvPr/>
        </p:nvSpPr>
        <p:spPr>
          <a:xfrm>
            <a:off x="675860" y="1329878"/>
            <a:ext cx="3133790" cy="4198244"/>
          </a:xfrm>
          <a:prstGeom prst="rect">
            <a:avLst/>
          </a:prstGeom>
        </p:spPr>
        <p:txBody>
          <a:bodyPr vert="horz" lIns="91440" tIns="45720" rIns="91440" bIns="45720" rtlCol="0" anchor="b">
            <a:normAutofit lnSpcReduction="10000"/>
          </a:bodyPr>
          <a:lstStyle/>
          <a:p>
            <a:pPr>
              <a:lnSpc>
                <a:spcPct val="90000"/>
              </a:lnSpc>
              <a:spcBef>
                <a:spcPct val="0"/>
              </a:spcBef>
              <a:spcAft>
                <a:spcPts val="600"/>
              </a:spcAft>
            </a:pPr>
            <a:r>
              <a:rPr lang="en-US" sz="4400" b="1" dirty="0">
                <a:solidFill>
                  <a:srgbClr val="626262"/>
                </a:solidFill>
                <a:latin typeface="Arial" panose="020B0604020202020204" pitchFamily="34" charset="0"/>
                <a:ea typeface="+mj-ea"/>
                <a:cs typeface="Arial" panose="020B0604020202020204" pitchFamily="34" charset="0"/>
              </a:rPr>
              <a:t>What are evidence-based programs and why are they important?</a:t>
            </a:r>
          </a:p>
        </p:txBody>
      </p:sp>
      <p:pic>
        <p:nvPicPr>
          <p:cNvPr id="4" name="Picture 3" descr="image">
            <a:extLst>
              <a:ext uri="{FF2B5EF4-FFF2-40B4-BE49-F238E27FC236}">
                <a16:creationId xmlns:a16="http://schemas.microsoft.com/office/drawing/2014/main" id="{4EE8B08D-D32B-F0C9-A13E-8F2518995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0798" y="343256"/>
            <a:ext cx="3133791" cy="607486"/>
          </a:xfrm>
          <a:prstGeom prst="rect">
            <a:avLst/>
          </a:prstGeom>
          <a:noFill/>
        </p:spPr>
      </p:pic>
      <p:sp>
        <p:nvSpPr>
          <p:cNvPr id="9" name="Rectangle 8">
            <a:extLst>
              <a:ext uri="{FF2B5EF4-FFF2-40B4-BE49-F238E27FC236}">
                <a16:creationId xmlns:a16="http://schemas.microsoft.com/office/drawing/2014/main" id="{3FFDD44E-4624-F759-13F9-D7979F2A6C9D}"/>
              </a:ext>
            </a:extLst>
          </p:cNvPr>
          <p:cNvSpPr/>
          <p:nvPr/>
        </p:nvSpPr>
        <p:spPr>
          <a:xfrm flipH="1">
            <a:off x="4227968" y="1"/>
            <a:ext cx="95061" cy="6858000"/>
          </a:xfrm>
          <a:prstGeom prst="rect">
            <a:avLst/>
          </a:prstGeom>
          <a:solidFill>
            <a:srgbClr val="97070C"/>
          </a:solidFill>
          <a:ln>
            <a:solidFill>
              <a:srgbClr val="9707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21233AA-BFBA-8031-3238-B0E89CF21D6F}"/>
              </a:ext>
            </a:extLst>
          </p:cNvPr>
          <p:cNvSpPr txBox="1"/>
          <p:nvPr/>
        </p:nvSpPr>
        <p:spPr>
          <a:xfrm>
            <a:off x="4538147" y="343257"/>
            <a:ext cx="7330575" cy="1212412"/>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2000" b="1" dirty="0">
                <a:solidFill>
                  <a:srgbClr val="626262"/>
                </a:solidFill>
                <a:latin typeface="Arial" panose="020B0604020202020204" pitchFamily="34" charset="0"/>
                <a:ea typeface="+mj-ea"/>
                <a:cs typeface="Arial" panose="020B0604020202020204" pitchFamily="34" charset="0"/>
              </a:rPr>
              <a:t>An evidence-based program is an intervention or curriculum that has been rigorously evaluated—such as through experimental studies—and found to have a positive impact on a target population’s outcomes. </a:t>
            </a:r>
          </a:p>
        </p:txBody>
      </p:sp>
      <p:sp>
        <p:nvSpPr>
          <p:cNvPr id="2" name="TextBox 1">
            <a:extLst>
              <a:ext uri="{FF2B5EF4-FFF2-40B4-BE49-F238E27FC236}">
                <a16:creationId xmlns:a16="http://schemas.microsoft.com/office/drawing/2014/main" id="{9B7D1853-B1B4-ED30-D4F0-E2AD5B6A89E2}"/>
              </a:ext>
            </a:extLst>
          </p:cNvPr>
          <p:cNvSpPr txBox="1"/>
          <p:nvPr/>
        </p:nvSpPr>
        <p:spPr>
          <a:xfrm>
            <a:off x="9267832" y="6463853"/>
            <a:ext cx="2719014" cy="253916"/>
          </a:xfrm>
          <a:prstGeom prst="rect">
            <a:avLst/>
          </a:prstGeom>
          <a:noFill/>
        </p:spPr>
        <p:txBody>
          <a:bodyPr wrap="square" rtlCol="0">
            <a:spAutoFit/>
          </a:bodyPr>
          <a:lstStyle/>
          <a:p>
            <a:pPr algn="r"/>
            <a:r>
              <a:rPr lang="en-US" sz="1050" dirty="0">
                <a:solidFill>
                  <a:schemeClr val="bg2">
                    <a:lumMod val="50000"/>
                  </a:schemeClr>
                </a:solidFill>
              </a:rPr>
              <a:t>© 2023 Innovation Research and Training, Inc.</a:t>
            </a:r>
          </a:p>
        </p:txBody>
      </p:sp>
      <p:sp>
        <p:nvSpPr>
          <p:cNvPr id="14" name="TextBox 13">
            <a:extLst>
              <a:ext uri="{FF2B5EF4-FFF2-40B4-BE49-F238E27FC236}">
                <a16:creationId xmlns:a16="http://schemas.microsoft.com/office/drawing/2014/main" id="{955AB91D-930A-5053-1C63-01780EF962CE}"/>
              </a:ext>
            </a:extLst>
          </p:cNvPr>
          <p:cNvSpPr txBox="1"/>
          <p:nvPr/>
        </p:nvSpPr>
        <p:spPr>
          <a:xfrm>
            <a:off x="4687277" y="1551935"/>
            <a:ext cx="7181444" cy="83840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1400" b="1" dirty="0">
                <a:solidFill>
                  <a:srgbClr val="626262"/>
                </a:solidFill>
                <a:latin typeface="Arial" panose="020B0604020202020204" pitchFamily="34" charset="0"/>
                <a:ea typeface="+mj-ea"/>
                <a:cs typeface="Arial" panose="020B0604020202020204" pitchFamily="34" charset="0"/>
              </a:rPr>
              <a:t>To identify high quality evidence, researchers and practitioners often refer to a hierarchy of study types based on the strength of the evidence they produce—in other words, how reliable their results are in evaluating how well a program works.</a:t>
            </a:r>
          </a:p>
        </p:txBody>
      </p:sp>
      <p:sp>
        <p:nvSpPr>
          <p:cNvPr id="15" name="TextBox 14">
            <a:extLst>
              <a:ext uri="{FF2B5EF4-FFF2-40B4-BE49-F238E27FC236}">
                <a16:creationId xmlns:a16="http://schemas.microsoft.com/office/drawing/2014/main" id="{38384FA1-BB08-705D-7D00-256982D61733}"/>
              </a:ext>
            </a:extLst>
          </p:cNvPr>
          <p:cNvSpPr txBox="1"/>
          <p:nvPr/>
        </p:nvSpPr>
        <p:spPr>
          <a:xfrm>
            <a:off x="4687277" y="5499028"/>
            <a:ext cx="7032314" cy="83840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1400" b="1" dirty="0">
                <a:solidFill>
                  <a:srgbClr val="626262"/>
                </a:solidFill>
                <a:latin typeface="Arial" panose="020B0604020202020204" pitchFamily="34" charset="0"/>
                <a:ea typeface="+mj-ea"/>
                <a:cs typeface="Arial" panose="020B0604020202020204" pitchFamily="34" charset="0"/>
              </a:rPr>
              <a:t>By carefully selecting evidence-based programs for students, colleges can be reasonably confident that these programs will work and, thus, be beneficial to the health and wellbeing of their students.</a:t>
            </a:r>
          </a:p>
        </p:txBody>
      </p:sp>
      <p:pic>
        <p:nvPicPr>
          <p:cNvPr id="6" name="Picture 5">
            <a:extLst>
              <a:ext uri="{FF2B5EF4-FFF2-40B4-BE49-F238E27FC236}">
                <a16:creationId xmlns:a16="http://schemas.microsoft.com/office/drawing/2014/main" id="{F305F9AD-9590-3669-29C3-D9A37887AC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79089" y="2454126"/>
            <a:ext cx="6197820" cy="3111269"/>
          </a:xfrm>
          <a:prstGeom prst="rect">
            <a:avLst/>
          </a:prstGeom>
        </p:spPr>
      </p:pic>
    </p:spTree>
    <p:extLst>
      <p:ext uri="{BB962C8B-B14F-4D97-AF65-F5344CB8AC3E}">
        <p14:creationId xmlns:p14="http://schemas.microsoft.com/office/powerpoint/2010/main" val="976045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3A3CF3-E2DA-26E4-AD91-EB6FE96A4162}"/>
              </a:ext>
            </a:extLst>
          </p:cNvPr>
          <p:cNvSpPr txBox="1"/>
          <p:nvPr/>
        </p:nvSpPr>
        <p:spPr>
          <a:xfrm>
            <a:off x="675860" y="1329878"/>
            <a:ext cx="3133790" cy="4198244"/>
          </a:xfrm>
          <a:prstGeom prst="rect">
            <a:avLst/>
          </a:prstGeom>
        </p:spPr>
        <p:txBody>
          <a:bodyPr vert="horz" lIns="91440" tIns="45720" rIns="91440" bIns="45720" rtlCol="0" anchor="b">
            <a:normAutofit fontScale="92500"/>
          </a:bodyPr>
          <a:lstStyle/>
          <a:p>
            <a:pPr>
              <a:lnSpc>
                <a:spcPct val="90000"/>
              </a:lnSpc>
              <a:spcBef>
                <a:spcPct val="0"/>
              </a:spcBef>
              <a:spcAft>
                <a:spcPts val="600"/>
              </a:spcAft>
            </a:pPr>
            <a:r>
              <a:rPr lang="en-US" sz="4400" b="1" dirty="0">
                <a:solidFill>
                  <a:srgbClr val="626262"/>
                </a:solidFill>
                <a:latin typeface="Arial" panose="020B0604020202020204" pitchFamily="34" charset="0"/>
                <a:ea typeface="+mj-ea"/>
                <a:cs typeface="Arial" panose="020B0604020202020204" pitchFamily="34" charset="0"/>
              </a:rPr>
              <a:t>How should colleges select and implement evidence-based programs?</a:t>
            </a:r>
          </a:p>
        </p:txBody>
      </p:sp>
      <p:pic>
        <p:nvPicPr>
          <p:cNvPr id="4" name="Picture 3" descr="image">
            <a:extLst>
              <a:ext uri="{FF2B5EF4-FFF2-40B4-BE49-F238E27FC236}">
                <a16:creationId xmlns:a16="http://schemas.microsoft.com/office/drawing/2014/main" id="{4EE8B08D-D32B-F0C9-A13E-8F2518995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0798" y="343256"/>
            <a:ext cx="3133791" cy="607486"/>
          </a:xfrm>
          <a:prstGeom prst="rect">
            <a:avLst/>
          </a:prstGeom>
          <a:noFill/>
        </p:spPr>
      </p:pic>
      <p:sp>
        <p:nvSpPr>
          <p:cNvPr id="9" name="Rectangle 8">
            <a:extLst>
              <a:ext uri="{FF2B5EF4-FFF2-40B4-BE49-F238E27FC236}">
                <a16:creationId xmlns:a16="http://schemas.microsoft.com/office/drawing/2014/main" id="{3FFDD44E-4624-F759-13F9-D7979F2A6C9D}"/>
              </a:ext>
            </a:extLst>
          </p:cNvPr>
          <p:cNvSpPr/>
          <p:nvPr/>
        </p:nvSpPr>
        <p:spPr>
          <a:xfrm flipH="1">
            <a:off x="4227968" y="1"/>
            <a:ext cx="95061" cy="6858000"/>
          </a:xfrm>
          <a:prstGeom prst="rect">
            <a:avLst/>
          </a:prstGeom>
          <a:solidFill>
            <a:srgbClr val="97070C"/>
          </a:solidFill>
          <a:ln>
            <a:solidFill>
              <a:srgbClr val="9707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D48C35A-73E1-BA01-45A5-5221F8FB0FBC}"/>
              </a:ext>
            </a:extLst>
          </p:cNvPr>
          <p:cNvSpPr txBox="1"/>
          <p:nvPr/>
        </p:nvSpPr>
        <p:spPr>
          <a:xfrm>
            <a:off x="4741347" y="747017"/>
            <a:ext cx="7032314" cy="838405"/>
          </a:xfrm>
          <a:prstGeom prst="rect">
            <a:avLst/>
          </a:prstGeom>
        </p:spPr>
        <p:txBody>
          <a:bodyPr vert="horz" lIns="91440" tIns="45720" rIns="91440" bIns="45720" rtlCol="0" anchor="b">
            <a:normAutofit fontScale="85000" lnSpcReduction="10000"/>
          </a:bodyPr>
          <a:lstStyle/>
          <a:p>
            <a:pPr algn="ctr">
              <a:lnSpc>
                <a:spcPct val="90000"/>
              </a:lnSpc>
              <a:spcBef>
                <a:spcPct val="0"/>
              </a:spcBef>
              <a:spcAft>
                <a:spcPts val="600"/>
              </a:spcAft>
            </a:pPr>
            <a:r>
              <a:rPr lang="en-US" sz="2000" b="1" dirty="0">
                <a:solidFill>
                  <a:srgbClr val="626262"/>
                </a:solidFill>
                <a:latin typeface="Arial" panose="020B0604020202020204" pitchFamily="34" charset="0"/>
                <a:ea typeface="+mj-ea"/>
                <a:cs typeface="Arial" panose="020B0604020202020204" pitchFamily="34" charset="0"/>
              </a:rPr>
              <a:t>The steps and examples below offer some simple guidelines to ensure colleges choose the right evidence-based program for their students when it comes to promoting health and wellness.</a:t>
            </a:r>
          </a:p>
        </p:txBody>
      </p:sp>
      <p:sp>
        <p:nvSpPr>
          <p:cNvPr id="2" name="TextBox 1">
            <a:extLst>
              <a:ext uri="{FF2B5EF4-FFF2-40B4-BE49-F238E27FC236}">
                <a16:creationId xmlns:a16="http://schemas.microsoft.com/office/drawing/2014/main" id="{9B7D1853-B1B4-ED30-D4F0-E2AD5B6A89E2}"/>
              </a:ext>
            </a:extLst>
          </p:cNvPr>
          <p:cNvSpPr txBox="1"/>
          <p:nvPr/>
        </p:nvSpPr>
        <p:spPr>
          <a:xfrm>
            <a:off x="9267832" y="6463853"/>
            <a:ext cx="2719014" cy="253916"/>
          </a:xfrm>
          <a:prstGeom prst="rect">
            <a:avLst/>
          </a:prstGeom>
          <a:noFill/>
        </p:spPr>
        <p:txBody>
          <a:bodyPr wrap="square" rtlCol="0">
            <a:spAutoFit/>
          </a:bodyPr>
          <a:lstStyle/>
          <a:p>
            <a:pPr algn="r"/>
            <a:r>
              <a:rPr lang="en-US" sz="1050" dirty="0">
                <a:solidFill>
                  <a:schemeClr val="bg2">
                    <a:lumMod val="50000"/>
                  </a:schemeClr>
                </a:solidFill>
              </a:rPr>
              <a:t>© 2023 Innovation Research and Training, Inc.</a:t>
            </a:r>
          </a:p>
        </p:txBody>
      </p:sp>
      <p:pic>
        <p:nvPicPr>
          <p:cNvPr id="8" name="Picture 7">
            <a:extLst>
              <a:ext uri="{FF2B5EF4-FFF2-40B4-BE49-F238E27FC236}">
                <a16:creationId xmlns:a16="http://schemas.microsoft.com/office/drawing/2014/main" id="{CD66FC29-1DC3-D734-70EC-F350DEA095D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41346" y="1792725"/>
            <a:ext cx="7032315" cy="4201564"/>
          </a:xfrm>
          <a:prstGeom prst="rect">
            <a:avLst/>
          </a:prstGeom>
        </p:spPr>
      </p:pic>
    </p:spTree>
    <p:extLst>
      <p:ext uri="{BB962C8B-B14F-4D97-AF65-F5344CB8AC3E}">
        <p14:creationId xmlns:p14="http://schemas.microsoft.com/office/powerpoint/2010/main" val="372106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3A3CF3-E2DA-26E4-AD91-EB6FE96A4162}"/>
              </a:ext>
            </a:extLst>
          </p:cNvPr>
          <p:cNvSpPr txBox="1"/>
          <p:nvPr/>
        </p:nvSpPr>
        <p:spPr>
          <a:xfrm>
            <a:off x="323205" y="1542376"/>
            <a:ext cx="3648073" cy="4373005"/>
          </a:xfrm>
          <a:prstGeom prst="rect">
            <a:avLst/>
          </a:prstGeom>
        </p:spPr>
        <p:txBody>
          <a:bodyPr vert="horz" lIns="91440" tIns="45720" rIns="91440" bIns="45720" rtlCol="0" anchor="b">
            <a:noAutofit/>
          </a:bodyPr>
          <a:lstStyle/>
          <a:p>
            <a:pPr>
              <a:lnSpc>
                <a:spcPct val="90000"/>
              </a:lnSpc>
              <a:spcBef>
                <a:spcPct val="0"/>
              </a:spcBef>
              <a:spcAft>
                <a:spcPts val="600"/>
              </a:spcAft>
            </a:pPr>
            <a:r>
              <a:rPr lang="en-US" sz="4100" b="1" dirty="0">
                <a:solidFill>
                  <a:srgbClr val="626262"/>
                </a:solidFill>
                <a:latin typeface="Arial" panose="020B0604020202020204" pitchFamily="34" charset="0"/>
                <a:ea typeface="+mj-ea"/>
                <a:cs typeface="Arial" panose="020B0604020202020204" pitchFamily="34" charset="0"/>
              </a:rPr>
              <a:t>Where can colleges find support for implementing evidence-based programs for students?</a:t>
            </a:r>
          </a:p>
        </p:txBody>
      </p:sp>
      <p:pic>
        <p:nvPicPr>
          <p:cNvPr id="4" name="Picture 3" descr="image">
            <a:extLst>
              <a:ext uri="{FF2B5EF4-FFF2-40B4-BE49-F238E27FC236}">
                <a16:creationId xmlns:a16="http://schemas.microsoft.com/office/drawing/2014/main" id="{4EE8B08D-D32B-F0C9-A13E-8F2518995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80798" y="343256"/>
            <a:ext cx="3133791" cy="607486"/>
          </a:xfrm>
          <a:prstGeom prst="rect">
            <a:avLst/>
          </a:prstGeom>
          <a:noFill/>
        </p:spPr>
      </p:pic>
      <p:sp>
        <p:nvSpPr>
          <p:cNvPr id="9" name="Rectangle 8">
            <a:extLst>
              <a:ext uri="{FF2B5EF4-FFF2-40B4-BE49-F238E27FC236}">
                <a16:creationId xmlns:a16="http://schemas.microsoft.com/office/drawing/2014/main" id="{3FFDD44E-4624-F759-13F9-D7979F2A6C9D}"/>
              </a:ext>
            </a:extLst>
          </p:cNvPr>
          <p:cNvSpPr/>
          <p:nvPr/>
        </p:nvSpPr>
        <p:spPr>
          <a:xfrm flipH="1">
            <a:off x="4227968" y="1"/>
            <a:ext cx="95061" cy="6858000"/>
          </a:xfrm>
          <a:prstGeom prst="rect">
            <a:avLst/>
          </a:prstGeom>
          <a:solidFill>
            <a:srgbClr val="97070C"/>
          </a:solidFill>
          <a:ln>
            <a:solidFill>
              <a:srgbClr val="97070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2CE4B58-5AB0-D5FA-DBAC-7F3302B8F8FD}"/>
              </a:ext>
            </a:extLst>
          </p:cNvPr>
          <p:cNvSpPr txBox="1"/>
          <p:nvPr/>
        </p:nvSpPr>
        <p:spPr>
          <a:xfrm>
            <a:off x="8677565" y="6443287"/>
            <a:ext cx="2719014" cy="253916"/>
          </a:xfrm>
          <a:prstGeom prst="rect">
            <a:avLst/>
          </a:prstGeom>
          <a:noFill/>
        </p:spPr>
        <p:txBody>
          <a:bodyPr wrap="square" rtlCol="0">
            <a:spAutoFit/>
          </a:bodyPr>
          <a:lstStyle/>
          <a:p>
            <a:pPr algn="r"/>
            <a:r>
              <a:rPr lang="en-US" sz="1050" dirty="0">
                <a:solidFill>
                  <a:schemeClr val="bg2">
                    <a:lumMod val="50000"/>
                  </a:schemeClr>
                </a:solidFill>
              </a:rPr>
              <a:t>© 2023 Innovation Research and Training, Inc.</a:t>
            </a:r>
          </a:p>
        </p:txBody>
      </p:sp>
      <p:sp>
        <p:nvSpPr>
          <p:cNvPr id="8" name="TextBox 7">
            <a:extLst>
              <a:ext uri="{FF2B5EF4-FFF2-40B4-BE49-F238E27FC236}">
                <a16:creationId xmlns:a16="http://schemas.microsoft.com/office/drawing/2014/main" id="{D0E776CE-448B-5BD1-2378-9234E23F444A}"/>
              </a:ext>
            </a:extLst>
          </p:cNvPr>
          <p:cNvSpPr txBox="1"/>
          <p:nvPr/>
        </p:nvSpPr>
        <p:spPr>
          <a:xfrm>
            <a:off x="4579719" y="243304"/>
            <a:ext cx="7161834" cy="1387133"/>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2000" b="1" dirty="0">
                <a:solidFill>
                  <a:srgbClr val="626262"/>
                </a:solidFill>
                <a:latin typeface="Arial" panose="020B0604020202020204" pitchFamily="34" charset="0"/>
                <a:ea typeface="+mj-ea"/>
                <a:cs typeface="Arial" panose="020B0604020202020204" pitchFamily="34" charset="0"/>
              </a:rPr>
              <a:t>Several agencies offer grant funding for organizations—like community colleges—to implement evidence-based programs focused on specific health issues or populations.</a:t>
            </a:r>
            <a:endParaRPr lang="en-US" sz="2000" b="1" dirty="0">
              <a:solidFill>
                <a:srgbClr val="97070C"/>
              </a:solidFill>
              <a:latin typeface="Arial" panose="020B0604020202020204" pitchFamily="34" charset="0"/>
              <a:ea typeface="+mj-ea"/>
              <a:cs typeface="Arial" panose="020B0604020202020204" pitchFamily="34" charset="0"/>
            </a:endParaRPr>
          </a:p>
        </p:txBody>
      </p:sp>
      <p:sp>
        <p:nvSpPr>
          <p:cNvPr id="3" name="TextBox 2">
            <a:extLst>
              <a:ext uri="{FF2B5EF4-FFF2-40B4-BE49-F238E27FC236}">
                <a16:creationId xmlns:a16="http://schemas.microsoft.com/office/drawing/2014/main" id="{CED23621-B904-4F41-FF8D-A30537817902}"/>
              </a:ext>
            </a:extLst>
          </p:cNvPr>
          <p:cNvSpPr txBox="1"/>
          <p:nvPr/>
        </p:nvSpPr>
        <p:spPr>
          <a:xfrm>
            <a:off x="4836408" y="1761369"/>
            <a:ext cx="6872662" cy="1246117"/>
          </a:xfrm>
          <a:prstGeom prst="rect">
            <a:avLst/>
          </a:prstGeom>
        </p:spPr>
        <p:txBody>
          <a:bodyPr vert="horz" lIns="91440" tIns="45720" rIns="91440" bIns="45720" rtlCol="0" anchor="b">
            <a:normAutofit fontScale="92500" lnSpcReduction="10000"/>
          </a:bodyPr>
          <a:lstStyle/>
          <a:p>
            <a:pPr algn="ctr">
              <a:lnSpc>
                <a:spcPct val="90000"/>
              </a:lnSpc>
              <a:spcBef>
                <a:spcPct val="0"/>
              </a:spcBef>
              <a:spcAft>
                <a:spcPts val="600"/>
              </a:spcAft>
            </a:pPr>
            <a:r>
              <a:rPr lang="en-US" sz="1800" b="1" dirty="0">
                <a:solidFill>
                  <a:srgbClr val="626262"/>
                </a:solidFill>
                <a:effectLst/>
                <a:latin typeface="Helvetica" panose="020B0604020202020204" pitchFamily="34" charset="0"/>
                <a:ea typeface="Calibri" panose="020F0502020204030204" pitchFamily="34" charset="0"/>
              </a:rPr>
              <a:t>Some organizations, like innovation Research &amp; Training (</a:t>
            </a:r>
            <a:r>
              <a:rPr lang="en-US" sz="1800" b="1" dirty="0" err="1">
                <a:solidFill>
                  <a:srgbClr val="626262"/>
                </a:solidFill>
                <a:effectLst/>
                <a:latin typeface="Helvetica" panose="020B0604020202020204" pitchFamily="34" charset="0"/>
                <a:ea typeface="Calibri" panose="020F0502020204030204" pitchFamily="34" charset="0"/>
              </a:rPr>
              <a:t>iRT</a:t>
            </a:r>
            <a:r>
              <a:rPr lang="en-US" sz="1800" b="1" dirty="0">
                <a:solidFill>
                  <a:srgbClr val="626262"/>
                </a:solidFill>
                <a:effectLst/>
                <a:latin typeface="Helvetica" panose="020B0604020202020204" pitchFamily="34" charset="0"/>
                <a:ea typeface="Calibri" panose="020F0502020204030204" pitchFamily="34" charset="0"/>
              </a:rPr>
              <a:t>), focus on developing evidence-based programs for schools, colleges, and other organizations to use with their communities. Some of </a:t>
            </a:r>
            <a:r>
              <a:rPr lang="en-US" sz="1800" b="1" dirty="0" err="1">
                <a:solidFill>
                  <a:srgbClr val="626262"/>
                </a:solidFill>
                <a:effectLst/>
                <a:latin typeface="Helvetica" panose="020B0604020202020204" pitchFamily="34" charset="0"/>
                <a:ea typeface="Calibri" panose="020F0502020204030204" pitchFamily="34" charset="0"/>
              </a:rPr>
              <a:t>iRT’s</a:t>
            </a:r>
            <a:r>
              <a:rPr lang="en-US" sz="1800" b="1" dirty="0">
                <a:solidFill>
                  <a:srgbClr val="626262"/>
                </a:solidFill>
                <a:effectLst/>
                <a:latin typeface="Helvetica" panose="020B0604020202020204" pitchFamily="34" charset="0"/>
                <a:ea typeface="Calibri" panose="020F0502020204030204" pitchFamily="34" charset="0"/>
              </a:rPr>
              <a:t> evidence-based programs for college students include:</a:t>
            </a:r>
            <a:endParaRPr lang="en-US" sz="2000" b="1" dirty="0">
              <a:solidFill>
                <a:srgbClr val="626262"/>
              </a:solidFill>
              <a:latin typeface="Arial" panose="020B0604020202020204" pitchFamily="34" charset="0"/>
              <a:ea typeface="+mj-ea"/>
              <a:cs typeface="Arial" panose="020B0604020202020204" pitchFamily="34" charset="0"/>
            </a:endParaRPr>
          </a:p>
        </p:txBody>
      </p:sp>
      <p:pic>
        <p:nvPicPr>
          <p:cNvPr id="5" name="Picture 4">
            <a:extLst>
              <a:ext uri="{FF2B5EF4-FFF2-40B4-BE49-F238E27FC236}">
                <a16:creationId xmlns:a16="http://schemas.microsoft.com/office/drawing/2014/main" id="{1B0690CD-04D1-FE77-52AF-14B7AA54B7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2213" y="3116698"/>
            <a:ext cx="1588084" cy="825804"/>
          </a:xfrm>
          <a:prstGeom prst="rect">
            <a:avLst/>
          </a:prstGeom>
        </p:spPr>
      </p:pic>
      <p:pic>
        <p:nvPicPr>
          <p:cNvPr id="12" name="Picture 11">
            <a:extLst>
              <a:ext uri="{FF2B5EF4-FFF2-40B4-BE49-F238E27FC236}">
                <a16:creationId xmlns:a16="http://schemas.microsoft.com/office/drawing/2014/main" id="{CAC45C85-FDCE-17ED-64EB-C41B28FC70C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65917" y="3268396"/>
            <a:ext cx="1589438" cy="783243"/>
          </a:xfrm>
          <a:prstGeom prst="rect">
            <a:avLst/>
          </a:prstGeom>
        </p:spPr>
      </p:pic>
      <p:pic>
        <p:nvPicPr>
          <p:cNvPr id="14" name="Picture 13">
            <a:extLst>
              <a:ext uri="{FF2B5EF4-FFF2-40B4-BE49-F238E27FC236}">
                <a16:creationId xmlns:a16="http://schemas.microsoft.com/office/drawing/2014/main" id="{55537963-D4A8-1AFB-E21A-A2A9E058822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86882" y="3272010"/>
            <a:ext cx="2441224" cy="550805"/>
          </a:xfrm>
          <a:prstGeom prst="rect">
            <a:avLst/>
          </a:prstGeom>
        </p:spPr>
      </p:pic>
      <p:sp>
        <p:nvSpPr>
          <p:cNvPr id="16" name="TextBox 15">
            <a:extLst>
              <a:ext uri="{FF2B5EF4-FFF2-40B4-BE49-F238E27FC236}">
                <a16:creationId xmlns:a16="http://schemas.microsoft.com/office/drawing/2014/main" id="{D7219CB8-244E-890F-ECEB-7D5107DC06FA}"/>
              </a:ext>
            </a:extLst>
          </p:cNvPr>
          <p:cNvSpPr txBox="1"/>
          <p:nvPr/>
        </p:nvSpPr>
        <p:spPr>
          <a:xfrm>
            <a:off x="7321757" y="4144034"/>
            <a:ext cx="1694956" cy="2123658"/>
          </a:xfrm>
          <a:prstGeom prst="rect">
            <a:avLst/>
          </a:prstGeom>
          <a:noFill/>
        </p:spPr>
        <p:txBody>
          <a:bodyPr wrap="square" rtlCol="0">
            <a:spAutoFit/>
          </a:bodyPr>
          <a:lstStyle/>
          <a:p>
            <a:pPr algn="ctr"/>
            <a:r>
              <a:rPr lang="en-US" sz="1100" b="1" i="1" u="sng" dirty="0">
                <a:solidFill>
                  <a:srgbClr val="C00000"/>
                </a:solidFill>
                <a:effectLst/>
                <a:latin typeface="Helvetica" panose="020B0604020202020204" pitchFamily="34" charset="0"/>
                <a:hlinkClick r:id="rId7">
                  <a:extLst>
                    <a:ext uri="{A12FA001-AC4F-418D-AE19-62706E023703}">
                      <ahyp:hlinkClr xmlns:ahyp="http://schemas.microsoft.com/office/drawing/2018/hyperlinkcolor" val="tx"/>
                    </a:ext>
                  </a:extLst>
                </a:hlinkClick>
              </a:rPr>
              <a:t>Connected Scholars</a:t>
            </a:r>
            <a:r>
              <a:rPr lang="en-US" sz="1100" b="1" i="1" dirty="0">
                <a:solidFill>
                  <a:srgbClr val="C00000"/>
                </a:solidFill>
                <a:effectLst/>
                <a:latin typeface="Helvetica" panose="020B0604020202020204" pitchFamily="34" charset="0"/>
              </a:rPr>
              <a:t> </a:t>
            </a:r>
            <a:r>
              <a:rPr lang="en-US" sz="1100" b="1" i="0" dirty="0">
                <a:solidFill>
                  <a:srgbClr val="5E5E5E"/>
                </a:solidFill>
                <a:effectLst/>
                <a:latin typeface="Helvetica" panose="020B0604020202020204" pitchFamily="34" charset="0"/>
              </a:rPr>
              <a:t>is an instructor-led, semester-long course designed to teach high school and college students the rarely taught relationship- and network-building skills needed for academic, social, and career success.</a:t>
            </a:r>
            <a:endParaRPr lang="en-US" sz="1100" dirty="0"/>
          </a:p>
        </p:txBody>
      </p:sp>
      <p:sp>
        <p:nvSpPr>
          <p:cNvPr id="17" name="TextBox 16">
            <a:extLst>
              <a:ext uri="{FF2B5EF4-FFF2-40B4-BE49-F238E27FC236}">
                <a16:creationId xmlns:a16="http://schemas.microsoft.com/office/drawing/2014/main" id="{0B6201D2-B20B-37C7-77AC-62D5800BBC3D}"/>
              </a:ext>
            </a:extLst>
          </p:cNvPr>
          <p:cNvSpPr txBox="1"/>
          <p:nvPr/>
        </p:nvSpPr>
        <p:spPr>
          <a:xfrm>
            <a:off x="4765597" y="4006367"/>
            <a:ext cx="2012179" cy="2462213"/>
          </a:xfrm>
          <a:prstGeom prst="rect">
            <a:avLst/>
          </a:prstGeom>
          <a:noFill/>
        </p:spPr>
        <p:txBody>
          <a:bodyPr wrap="square" rtlCol="0">
            <a:spAutoFit/>
          </a:bodyPr>
          <a:lstStyle/>
          <a:p>
            <a:pPr algn="ctr"/>
            <a:r>
              <a:rPr lang="en-US" sz="1100" b="1" i="1" u="sng" dirty="0">
                <a:solidFill>
                  <a:srgbClr val="C00000"/>
                </a:solidFill>
                <a:effectLst/>
                <a:latin typeface="Helvetica" panose="020B0604020202020204" pitchFamily="34" charset="0"/>
                <a:hlinkClick r:id="rId8">
                  <a:extLst>
                    <a:ext uri="{A12FA001-AC4F-418D-AE19-62706E023703}">
                      <ahyp:hlinkClr xmlns:ahyp="http://schemas.microsoft.com/office/drawing/2018/hyperlinkcolor" val="tx"/>
                    </a:ext>
                  </a:extLst>
                </a:hlinkClick>
              </a:rPr>
              <a:t>Media Aware</a:t>
            </a:r>
            <a:r>
              <a:rPr lang="en-US" sz="1100" b="1" i="0" dirty="0">
                <a:solidFill>
                  <a:srgbClr val="C00000"/>
                </a:solidFill>
                <a:effectLst/>
                <a:latin typeface="Helvetica" panose="020B0604020202020204" pitchFamily="34" charset="0"/>
              </a:rPr>
              <a:t> </a:t>
            </a:r>
            <a:r>
              <a:rPr lang="en-US" sz="1100" b="1" i="0" dirty="0">
                <a:solidFill>
                  <a:srgbClr val="5E5E5E"/>
                </a:solidFill>
                <a:effectLst/>
                <a:latin typeface="Helvetica" panose="020B0604020202020204" pitchFamily="34" charset="0"/>
              </a:rPr>
              <a:t>is an online, media literacy education-based sexual health education program for young adults that leverages college students’ passion for pop culture to teach medically-accurate sexual health information and behavioral skills to prevent sexual assault, sexually </a:t>
            </a:r>
            <a:r>
              <a:rPr lang="en-US" sz="1100" b="1" i="0">
                <a:solidFill>
                  <a:srgbClr val="5E5E5E"/>
                </a:solidFill>
                <a:effectLst/>
                <a:latin typeface="Helvetica" panose="020B0604020202020204" pitchFamily="34" charset="0"/>
              </a:rPr>
              <a:t>transmitted infections, </a:t>
            </a:r>
            <a:r>
              <a:rPr lang="en-US" sz="1100" b="1" i="0" dirty="0">
                <a:solidFill>
                  <a:srgbClr val="5E5E5E"/>
                </a:solidFill>
                <a:effectLst/>
                <a:latin typeface="Helvetica" panose="020B0604020202020204" pitchFamily="34" charset="0"/>
              </a:rPr>
              <a:t>and unplanned pregnancy.</a:t>
            </a:r>
            <a:endParaRPr lang="en-US" sz="1100" dirty="0"/>
          </a:p>
        </p:txBody>
      </p:sp>
      <p:sp>
        <p:nvSpPr>
          <p:cNvPr id="18" name="TextBox 17">
            <a:extLst>
              <a:ext uri="{FF2B5EF4-FFF2-40B4-BE49-F238E27FC236}">
                <a16:creationId xmlns:a16="http://schemas.microsoft.com/office/drawing/2014/main" id="{B11693E3-305D-99D0-C877-83A4776FC1A4}"/>
              </a:ext>
            </a:extLst>
          </p:cNvPr>
          <p:cNvSpPr txBox="1"/>
          <p:nvPr/>
        </p:nvSpPr>
        <p:spPr>
          <a:xfrm>
            <a:off x="9761320" y="3968589"/>
            <a:ext cx="1892348" cy="2292935"/>
          </a:xfrm>
          <a:prstGeom prst="rect">
            <a:avLst/>
          </a:prstGeom>
          <a:noFill/>
        </p:spPr>
        <p:txBody>
          <a:bodyPr wrap="square" rtlCol="0">
            <a:spAutoFit/>
          </a:bodyPr>
          <a:lstStyle/>
          <a:p>
            <a:pPr algn="ctr"/>
            <a:r>
              <a:rPr lang="en-US" sz="1100" b="1" i="1" u="sng" dirty="0">
                <a:solidFill>
                  <a:srgbClr val="C00000"/>
                </a:solidFill>
                <a:effectLst/>
                <a:latin typeface="Helvetica" panose="020B0604020202020204" pitchFamily="34" charset="0"/>
                <a:hlinkClick r:id="rId9">
                  <a:extLst>
                    <a:ext uri="{A12FA001-AC4F-418D-AE19-62706E023703}">
                      <ahyp:hlinkClr xmlns:ahyp="http://schemas.microsoft.com/office/drawing/2018/hyperlinkcolor" val="tx"/>
                    </a:ext>
                  </a:extLst>
                </a:hlinkClick>
              </a:rPr>
              <a:t>Plan My Ride</a:t>
            </a:r>
            <a:r>
              <a:rPr lang="en-US" sz="1100" b="1" i="0" dirty="0">
                <a:solidFill>
                  <a:srgbClr val="C00000"/>
                </a:solidFill>
                <a:effectLst/>
                <a:latin typeface="Helvetica" panose="020B0604020202020204" pitchFamily="34" charset="0"/>
              </a:rPr>
              <a:t> </a:t>
            </a:r>
            <a:r>
              <a:rPr lang="en-US" sz="1100" b="1" i="0" dirty="0">
                <a:solidFill>
                  <a:srgbClr val="5E5E5E"/>
                </a:solidFill>
                <a:effectLst/>
                <a:latin typeface="Helvetica" panose="020B0604020202020204" pitchFamily="34" charset="0"/>
              </a:rPr>
              <a:t>is a comprehensive, eLearning safe driving education program designed for new drivers, including but not limited to college students. Through the interactive program, young people learn about the risks of impaired and distracted driving and build skills to prevent it.</a:t>
            </a:r>
            <a:endParaRPr lang="en-US" sz="1100" dirty="0"/>
          </a:p>
        </p:txBody>
      </p:sp>
      <p:cxnSp>
        <p:nvCxnSpPr>
          <p:cNvPr id="20" name="Straight Connector 19">
            <a:extLst>
              <a:ext uri="{FF2B5EF4-FFF2-40B4-BE49-F238E27FC236}">
                <a16:creationId xmlns:a16="http://schemas.microsoft.com/office/drawing/2014/main" id="{E0683482-CEE5-0186-C993-F53FA67BC0D4}"/>
              </a:ext>
            </a:extLst>
          </p:cNvPr>
          <p:cNvCxnSpPr/>
          <p:nvPr/>
        </p:nvCxnSpPr>
        <p:spPr>
          <a:xfrm>
            <a:off x="6982692" y="3261753"/>
            <a:ext cx="0" cy="3177896"/>
          </a:xfrm>
          <a:prstGeom prst="line">
            <a:avLst/>
          </a:prstGeom>
        </p:spPr>
        <p:style>
          <a:lnRef idx="1">
            <a:schemeClr val="accent3"/>
          </a:lnRef>
          <a:fillRef idx="0">
            <a:schemeClr val="accent3"/>
          </a:fillRef>
          <a:effectRef idx="0">
            <a:schemeClr val="accent3"/>
          </a:effectRef>
          <a:fontRef idx="minor">
            <a:schemeClr val="tx1"/>
          </a:fontRef>
        </p:style>
      </p:cxnSp>
      <p:cxnSp>
        <p:nvCxnSpPr>
          <p:cNvPr id="21" name="Straight Connector 20">
            <a:extLst>
              <a:ext uri="{FF2B5EF4-FFF2-40B4-BE49-F238E27FC236}">
                <a16:creationId xmlns:a16="http://schemas.microsoft.com/office/drawing/2014/main" id="{44B98795-AA74-5EC9-6E8D-B81C946B0A1A}"/>
              </a:ext>
            </a:extLst>
          </p:cNvPr>
          <p:cNvCxnSpPr/>
          <p:nvPr/>
        </p:nvCxnSpPr>
        <p:spPr>
          <a:xfrm>
            <a:off x="9355777" y="3176320"/>
            <a:ext cx="0" cy="3177896"/>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7330321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601</TotalTime>
  <Words>937</Words>
  <Application>Microsoft Office PowerPoint</Application>
  <PresentationFormat>Widescreen</PresentationFormat>
  <Paragraphs>47</Paragraphs>
  <Slides>5</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Helvetica</vt:lpstr>
      <vt:lpstr>Segoe UI</vt:lpstr>
      <vt:lpstr>Office Theme</vt:lpstr>
      <vt:lpstr>Custom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Kylia Ahuna</dc:creator>
  <cp:lastModifiedBy>Elizabeth Porter</cp:lastModifiedBy>
  <cp:revision>34</cp:revision>
  <dcterms:created xsi:type="dcterms:W3CDTF">2023-07-07T17:50:11Z</dcterms:created>
  <dcterms:modified xsi:type="dcterms:W3CDTF">2023-10-16T14:33:35Z</dcterms:modified>
</cp:coreProperties>
</file>